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 id="289" r:id="rId33"/>
    <p:sldId id="290" r:id="rId34"/>
    <p:sldId id="291" r:id="rId35"/>
    <p:sldId id="292" r:id="rId36"/>
    <p:sldId id="293" r:id="rId37"/>
    <p:sldId id="294" r:id="rId38"/>
    <p:sldId id="295" r:id="rId39"/>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B923AC-D738-4A11-B3E5-C0AB1868CB2B}" type="doc">
      <dgm:prSet loTypeId="urn:microsoft.com/office/officeart/2005/8/layout/radial1" loCatId="cycle" qsTypeId="urn:microsoft.com/office/officeart/2005/8/quickstyle/3d2" qsCatId="3D" csTypeId="urn:microsoft.com/office/officeart/2005/8/colors/colorful2" csCatId="colorful" phldr="1"/>
      <dgm:spPr/>
      <dgm:t>
        <a:bodyPr/>
        <a:lstStyle/>
        <a:p>
          <a:endParaRPr lang="en-US"/>
        </a:p>
      </dgm:t>
    </dgm:pt>
    <dgm:pt modelId="{7A2516EC-D380-4B8C-B3A3-469C6C0A321E}">
      <dgm:prSet phldrT="[Text]" custT="1"/>
      <dgm:spPr/>
      <dgm:t>
        <a:bodyPr/>
        <a:lstStyle/>
        <a:p>
          <a:r>
            <a:rPr lang="en-US" sz="2400" b="1" dirty="0" smtClean="0"/>
            <a:t>SIX KINGDOM CLASSIFICATION </a:t>
          </a:r>
          <a:endParaRPr lang="en-US" sz="2400" b="1" dirty="0"/>
        </a:p>
      </dgm:t>
    </dgm:pt>
    <dgm:pt modelId="{3C6BE999-5776-441F-B295-15E81018DEBD}" type="parTrans" cxnId="{D9AB0B79-73D7-4011-B9AD-8B6CC5513056}">
      <dgm:prSet/>
      <dgm:spPr/>
      <dgm:t>
        <a:bodyPr/>
        <a:lstStyle/>
        <a:p>
          <a:endParaRPr lang="en-US"/>
        </a:p>
      </dgm:t>
    </dgm:pt>
    <dgm:pt modelId="{0FFE6476-E05C-441A-B00A-53662992C118}" type="sibTrans" cxnId="{D9AB0B79-73D7-4011-B9AD-8B6CC5513056}">
      <dgm:prSet/>
      <dgm:spPr/>
      <dgm:t>
        <a:bodyPr/>
        <a:lstStyle/>
        <a:p>
          <a:endParaRPr lang="en-US"/>
        </a:p>
      </dgm:t>
    </dgm:pt>
    <dgm:pt modelId="{DF310EBC-D998-4D3B-84DF-F94409A1B48E}">
      <dgm:prSet phldrT="[Text]" custT="1"/>
      <dgm:spPr/>
      <dgm:t>
        <a:bodyPr/>
        <a:lstStyle/>
        <a:p>
          <a:r>
            <a:rPr lang="en-US" sz="2000" b="1" dirty="0" smtClean="0"/>
            <a:t>1. ARCHAEBACTERIA –UNICELLULAR PROKARYOTIC</a:t>
          </a:r>
          <a:endParaRPr lang="en-US" sz="2000" b="1" dirty="0"/>
        </a:p>
      </dgm:t>
    </dgm:pt>
    <dgm:pt modelId="{EA54FD5C-95A5-4EE5-8B65-08B52721AF90}" type="parTrans" cxnId="{D76AB003-D45A-444A-B9F9-44B240DC0264}">
      <dgm:prSet/>
      <dgm:spPr/>
      <dgm:t>
        <a:bodyPr/>
        <a:lstStyle/>
        <a:p>
          <a:endParaRPr lang="en-US"/>
        </a:p>
      </dgm:t>
    </dgm:pt>
    <dgm:pt modelId="{F0562BC5-FA6E-4153-95E1-F9535E2DA906}" type="sibTrans" cxnId="{D76AB003-D45A-444A-B9F9-44B240DC0264}">
      <dgm:prSet/>
      <dgm:spPr/>
      <dgm:t>
        <a:bodyPr/>
        <a:lstStyle/>
        <a:p>
          <a:endParaRPr lang="en-US"/>
        </a:p>
      </dgm:t>
    </dgm:pt>
    <dgm:pt modelId="{0F9D537C-35D8-4233-95D8-67634A498578}">
      <dgm:prSet phldrT="[Text]" custT="1"/>
      <dgm:spPr/>
      <dgm:t>
        <a:bodyPr/>
        <a:lstStyle/>
        <a:p>
          <a:r>
            <a:rPr lang="en-US" sz="2000" b="1" dirty="0" smtClean="0"/>
            <a:t>2. EUBACTERIA UNICELLULAR PROKARYOTIC</a:t>
          </a:r>
          <a:endParaRPr lang="en-US" sz="2000" b="1" dirty="0"/>
        </a:p>
      </dgm:t>
    </dgm:pt>
    <dgm:pt modelId="{5ECEF161-810B-4D37-A982-6C6A113DEA40}" type="parTrans" cxnId="{D7F4C046-43C6-4E0A-994D-B978E67A27E9}">
      <dgm:prSet/>
      <dgm:spPr/>
      <dgm:t>
        <a:bodyPr/>
        <a:lstStyle/>
        <a:p>
          <a:endParaRPr lang="en-US"/>
        </a:p>
      </dgm:t>
    </dgm:pt>
    <dgm:pt modelId="{917BEBC4-DC83-4757-AE75-ACC2F7A935D8}" type="sibTrans" cxnId="{D7F4C046-43C6-4E0A-994D-B978E67A27E9}">
      <dgm:prSet/>
      <dgm:spPr/>
      <dgm:t>
        <a:bodyPr/>
        <a:lstStyle/>
        <a:p>
          <a:endParaRPr lang="en-US"/>
        </a:p>
      </dgm:t>
    </dgm:pt>
    <dgm:pt modelId="{5783623B-5209-48AF-AD47-CB41B40460CF}">
      <dgm:prSet phldrT="[Text]" custT="1"/>
      <dgm:spPr/>
      <dgm:t>
        <a:bodyPr/>
        <a:lstStyle/>
        <a:p>
          <a:r>
            <a:rPr lang="en-US" sz="2000" b="1" dirty="0" smtClean="0"/>
            <a:t>3.FUNGI- MULTICELLULAR  EUKARYOTIC</a:t>
          </a:r>
          <a:endParaRPr lang="en-US" sz="2000" b="1" dirty="0"/>
        </a:p>
      </dgm:t>
    </dgm:pt>
    <dgm:pt modelId="{4CFB04FF-131B-4550-BEAA-F26C6390BBEB}" type="parTrans" cxnId="{5E677DDB-97D1-4814-8A12-8E9250FE1F05}">
      <dgm:prSet/>
      <dgm:spPr/>
      <dgm:t>
        <a:bodyPr/>
        <a:lstStyle/>
        <a:p>
          <a:endParaRPr lang="en-US"/>
        </a:p>
      </dgm:t>
    </dgm:pt>
    <dgm:pt modelId="{AD514F37-071E-4B8A-B7AC-9E7F4A9858DB}" type="sibTrans" cxnId="{5E677DDB-97D1-4814-8A12-8E9250FE1F05}">
      <dgm:prSet/>
      <dgm:spPr/>
      <dgm:t>
        <a:bodyPr/>
        <a:lstStyle/>
        <a:p>
          <a:endParaRPr lang="en-US"/>
        </a:p>
      </dgm:t>
    </dgm:pt>
    <dgm:pt modelId="{5F5FAD8B-C91D-48ED-8207-81813C624E69}">
      <dgm:prSet phldrT="[Text]" custT="1"/>
      <dgm:spPr/>
      <dgm:t>
        <a:bodyPr/>
        <a:lstStyle/>
        <a:p>
          <a:r>
            <a:rPr lang="en-US" sz="2000" b="1" dirty="0" smtClean="0"/>
            <a:t>4. PROTISTA-UNICELLULAR/MULTICELLULAR</a:t>
          </a:r>
          <a:endParaRPr lang="en-US" sz="2000" b="1" dirty="0"/>
        </a:p>
      </dgm:t>
    </dgm:pt>
    <dgm:pt modelId="{2C16FB8B-1793-4309-B9F7-00A6650342AC}" type="parTrans" cxnId="{CE88764B-B2FA-4799-8FC1-BB063CA2C6F4}">
      <dgm:prSet/>
      <dgm:spPr/>
      <dgm:t>
        <a:bodyPr/>
        <a:lstStyle/>
        <a:p>
          <a:endParaRPr lang="en-US"/>
        </a:p>
      </dgm:t>
    </dgm:pt>
    <dgm:pt modelId="{D921C2B0-F221-4A34-932E-B4FB57687E12}" type="sibTrans" cxnId="{CE88764B-B2FA-4799-8FC1-BB063CA2C6F4}">
      <dgm:prSet/>
      <dgm:spPr/>
      <dgm:t>
        <a:bodyPr/>
        <a:lstStyle/>
        <a:p>
          <a:endParaRPr lang="en-US"/>
        </a:p>
      </dgm:t>
    </dgm:pt>
    <dgm:pt modelId="{A6E581D5-FCD4-49D2-92A3-5D235B8FFBD6}">
      <dgm:prSet phldrT="[Text]" custT="1"/>
      <dgm:spPr/>
      <dgm:t>
        <a:bodyPr/>
        <a:lstStyle/>
        <a:p>
          <a:r>
            <a:rPr lang="en-US" sz="2000" b="1" dirty="0" smtClean="0"/>
            <a:t>5. PLANTAE-MULTICELLULAR, EUKARYOTIC </a:t>
          </a:r>
          <a:endParaRPr lang="en-US" sz="2000" b="1" dirty="0"/>
        </a:p>
      </dgm:t>
    </dgm:pt>
    <dgm:pt modelId="{1BFC6705-9EB1-4D6E-9712-5E976C76B1D5}" type="parTrans" cxnId="{8FA1B548-EDBE-40CE-A682-D603062E8EC5}">
      <dgm:prSet/>
      <dgm:spPr/>
      <dgm:t>
        <a:bodyPr/>
        <a:lstStyle/>
        <a:p>
          <a:endParaRPr lang="en-US"/>
        </a:p>
      </dgm:t>
    </dgm:pt>
    <dgm:pt modelId="{A7BF47C9-8F7F-4A0D-A92E-4A3B19A791F0}" type="sibTrans" cxnId="{8FA1B548-EDBE-40CE-A682-D603062E8EC5}">
      <dgm:prSet/>
      <dgm:spPr/>
      <dgm:t>
        <a:bodyPr/>
        <a:lstStyle/>
        <a:p>
          <a:endParaRPr lang="en-US"/>
        </a:p>
      </dgm:t>
    </dgm:pt>
    <dgm:pt modelId="{4606ACB0-2CF6-48C0-8AC9-3BC2C81B5BE2}">
      <dgm:prSet phldrT="[Text]" custT="1"/>
      <dgm:spPr/>
      <dgm:t>
        <a:bodyPr/>
        <a:lstStyle/>
        <a:p>
          <a:r>
            <a:rPr lang="en-US" sz="2000" b="1" dirty="0" smtClean="0"/>
            <a:t>6. ANIMALIA- MULTICELLULAR. EUKARYOTIC</a:t>
          </a:r>
          <a:endParaRPr lang="en-US" sz="2000" b="1" dirty="0"/>
        </a:p>
      </dgm:t>
    </dgm:pt>
    <dgm:pt modelId="{70D985E1-4B97-4EE5-BD95-DA5B80D268CD}" type="parTrans" cxnId="{7C83E5E5-E39A-4C89-BEA7-524507979BF8}">
      <dgm:prSet/>
      <dgm:spPr/>
      <dgm:t>
        <a:bodyPr/>
        <a:lstStyle/>
        <a:p>
          <a:endParaRPr lang="en-US"/>
        </a:p>
      </dgm:t>
    </dgm:pt>
    <dgm:pt modelId="{19106273-5BC6-456A-996E-FABA4EE1DE75}" type="sibTrans" cxnId="{7C83E5E5-E39A-4C89-BEA7-524507979BF8}">
      <dgm:prSet/>
      <dgm:spPr/>
      <dgm:t>
        <a:bodyPr/>
        <a:lstStyle/>
        <a:p>
          <a:endParaRPr lang="en-US"/>
        </a:p>
      </dgm:t>
    </dgm:pt>
    <dgm:pt modelId="{AFB5EC12-37B6-426E-8FBD-632A56C709CB}" type="pres">
      <dgm:prSet presAssocID="{26B923AC-D738-4A11-B3E5-C0AB1868CB2B}" presName="cycle" presStyleCnt="0">
        <dgm:presLayoutVars>
          <dgm:chMax val="1"/>
          <dgm:dir/>
          <dgm:animLvl val="ctr"/>
          <dgm:resizeHandles val="exact"/>
        </dgm:presLayoutVars>
      </dgm:prSet>
      <dgm:spPr/>
      <dgm:t>
        <a:bodyPr/>
        <a:lstStyle/>
        <a:p>
          <a:endParaRPr lang="en-US"/>
        </a:p>
      </dgm:t>
    </dgm:pt>
    <dgm:pt modelId="{49807A33-59CF-47F5-A019-C1714F058D5F}" type="pres">
      <dgm:prSet presAssocID="{7A2516EC-D380-4B8C-B3A3-469C6C0A321E}" presName="centerShape" presStyleLbl="node0" presStyleIdx="0" presStyleCnt="1" custScaleX="187379" custScaleY="130408"/>
      <dgm:spPr/>
      <dgm:t>
        <a:bodyPr/>
        <a:lstStyle/>
        <a:p>
          <a:endParaRPr lang="en-US"/>
        </a:p>
      </dgm:t>
    </dgm:pt>
    <dgm:pt modelId="{669B60C0-A230-4497-B907-AFCF9D5705F2}" type="pres">
      <dgm:prSet presAssocID="{EA54FD5C-95A5-4EE5-8B65-08B52721AF90}" presName="Name9" presStyleLbl="parChTrans1D2" presStyleIdx="0" presStyleCnt="6"/>
      <dgm:spPr/>
      <dgm:t>
        <a:bodyPr/>
        <a:lstStyle/>
        <a:p>
          <a:endParaRPr lang="en-US"/>
        </a:p>
      </dgm:t>
    </dgm:pt>
    <dgm:pt modelId="{1EC22374-F7A2-4B88-9252-D308250BC99D}" type="pres">
      <dgm:prSet presAssocID="{EA54FD5C-95A5-4EE5-8B65-08B52721AF90}" presName="connTx" presStyleLbl="parChTrans1D2" presStyleIdx="0" presStyleCnt="6"/>
      <dgm:spPr/>
      <dgm:t>
        <a:bodyPr/>
        <a:lstStyle/>
        <a:p>
          <a:endParaRPr lang="en-US"/>
        </a:p>
      </dgm:t>
    </dgm:pt>
    <dgm:pt modelId="{C9D34CAE-5E69-4E8F-A4B8-767D81101AFD}" type="pres">
      <dgm:prSet presAssocID="{DF310EBC-D998-4D3B-84DF-F94409A1B48E}" presName="node" presStyleLbl="node1" presStyleIdx="0" presStyleCnt="6" custScaleX="187379">
        <dgm:presLayoutVars>
          <dgm:bulletEnabled val="1"/>
        </dgm:presLayoutVars>
      </dgm:prSet>
      <dgm:spPr/>
      <dgm:t>
        <a:bodyPr/>
        <a:lstStyle/>
        <a:p>
          <a:endParaRPr lang="en-US"/>
        </a:p>
      </dgm:t>
    </dgm:pt>
    <dgm:pt modelId="{94D495CB-5579-403A-B4BA-7F719078FE8E}" type="pres">
      <dgm:prSet presAssocID="{5ECEF161-810B-4D37-A982-6C6A113DEA40}" presName="Name9" presStyleLbl="parChTrans1D2" presStyleIdx="1" presStyleCnt="6"/>
      <dgm:spPr/>
      <dgm:t>
        <a:bodyPr/>
        <a:lstStyle/>
        <a:p>
          <a:endParaRPr lang="en-US"/>
        </a:p>
      </dgm:t>
    </dgm:pt>
    <dgm:pt modelId="{EC717A18-EEBA-4F2F-9C00-A96691C4946D}" type="pres">
      <dgm:prSet presAssocID="{5ECEF161-810B-4D37-A982-6C6A113DEA40}" presName="connTx" presStyleLbl="parChTrans1D2" presStyleIdx="1" presStyleCnt="6"/>
      <dgm:spPr/>
      <dgm:t>
        <a:bodyPr/>
        <a:lstStyle/>
        <a:p>
          <a:endParaRPr lang="en-US"/>
        </a:p>
      </dgm:t>
    </dgm:pt>
    <dgm:pt modelId="{89C177DC-3C20-40A6-A3BE-E64ABB9BCCE6}" type="pres">
      <dgm:prSet presAssocID="{0F9D537C-35D8-4233-95D8-67634A498578}" presName="node" presStyleLbl="node1" presStyleIdx="1" presStyleCnt="6" custScaleX="137828" custRadScaleRad="147030" custRadScaleInc="37232">
        <dgm:presLayoutVars>
          <dgm:bulletEnabled val="1"/>
        </dgm:presLayoutVars>
      </dgm:prSet>
      <dgm:spPr/>
      <dgm:t>
        <a:bodyPr/>
        <a:lstStyle/>
        <a:p>
          <a:endParaRPr lang="en-US"/>
        </a:p>
      </dgm:t>
    </dgm:pt>
    <dgm:pt modelId="{DB53CEBC-96AE-4BE1-8B8B-7D94FF395E72}" type="pres">
      <dgm:prSet presAssocID="{4CFB04FF-131B-4550-BEAA-F26C6390BBEB}" presName="Name9" presStyleLbl="parChTrans1D2" presStyleIdx="2" presStyleCnt="6"/>
      <dgm:spPr/>
      <dgm:t>
        <a:bodyPr/>
        <a:lstStyle/>
        <a:p>
          <a:endParaRPr lang="en-US"/>
        </a:p>
      </dgm:t>
    </dgm:pt>
    <dgm:pt modelId="{FCDC4191-D07B-48D8-8434-7726B1DAE0ED}" type="pres">
      <dgm:prSet presAssocID="{4CFB04FF-131B-4550-BEAA-F26C6390BBEB}" presName="connTx" presStyleLbl="parChTrans1D2" presStyleIdx="2" presStyleCnt="6"/>
      <dgm:spPr/>
      <dgm:t>
        <a:bodyPr/>
        <a:lstStyle/>
        <a:p>
          <a:endParaRPr lang="en-US"/>
        </a:p>
      </dgm:t>
    </dgm:pt>
    <dgm:pt modelId="{57B3B514-BBB6-4B3D-8FA1-1864A73E0B0C}" type="pres">
      <dgm:prSet presAssocID="{5783623B-5209-48AF-AD47-CB41B40460CF}" presName="node" presStyleLbl="node1" presStyleIdx="2" presStyleCnt="6" custScaleX="165121" custScaleY="127944" custRadScaleRad="149307" custRadScaleInc="-5912">
        <dgm:presLayoutVars>
          <dgm:bulletEnabled val="1"/>
        </dgm:presLayoutVars>
      </dgm:prSet>
      <dgm:spPr/>
      <dgm:t>
        <a:bodyPr/>
        <a:lstStyle/>
        <a:p>
          <a:endParaRPr lang="en-US"/>
        </a:p>
      </dgm:t>
    </dgm:pt>
    <dgm:pt modelId="{A61A3B01-90F4-4642-80BF-F05814EDDD66}" type="pres">
      <dgm:prSet presAssocID="{2C16FB8B-1793-4309-B9F7-00A6650342AC}" presName="Name9" presStyleLbl="parChTrans1D2" presStyleIdx="3" presStyleCnt="6"/>
      <dgm:spPr/>
      <dgm:t>
        <a:bodyPr/>
        <a:lstStyle/>
        <a:p>
          <a:endParaRPr lang="en-US"/>
        </a:p>
      </dgm:t>
    </dgm:pt>
    <dgm:pt modelId="{CA314893-AA8A-43C9-944C-579EBCB56BD1}" type="pres">
      <dgm:prSet presAssocID="{2C16FB8B-1793-4309-B9F7-00A6650342AC}" presName="connTx" presStyleLbl="parChTrans1D2" presStyleIdx="3" presStyleCnt="6"/>
      <dgm:spPr/>
      <dgm:t>
        <a:bodyPr/>
        <a:lstStyle/>
        <a:p>
          <a:endParaRPr lang="en-US"/>
        </a:p>
      </dgm:t>
    </dgm:pt>
    <dgm:pt modelId="{41553C08-F399-4DBF-9E22-59FDD1D83229}" type="pres">
      <dgm:prSet presAssocID="{5F5FAD8B-C91D-48ED-8207-81813C624E69}" presName="node" presStyleLbl="node1" presStyleIdx="3" presStyleCnt="6" custScaleX="153783">
        <dgm:presLayoutVars>
          <dgm:bulletEnabled val="1"/>
        </dgm:presLayoutVars>
      </dgm:prSet>
      <dgm:spPr/>
      <dgm:t>
        <a:bodyPr/>
        <a:lstStyle/>
        <a:p>
          <a:endParaRPr lang="en-US"/>
        </a:p>
      </dgm:t>
    </dgm:pt>
    <dgm:pt modelId="{AE4A88C9-DF11-41F2-8269-F0BA83AD9D33}" type="pres">
      <dgm:prSet presAssocID="{1BFC6705-9EB1-4D6E-9712-5E976C76B1D5}" presName="Name9" presStyleLbl="parChTrans1D2" presStyleIdx="4" presStyleCnt="6"/>
      <dgm:spPr/>
      <dgm:t>
        <a:bodyPr/>
        <a:lstStyle/>
        <a:p>
          <a:endParaRPr lang="en-US"/>
        </a:p>
      </dgm:t>
    </dgm:pt>
    <dgm:pt modelId="{368BC3FC-2405-4BA7-8A87-DAE65AD8092C}" type="pres">
      <dgm:prSet presAssocID="{1BFC6705-9EB1-4D6E-9712-5E976C76B1D5}" presName="connTx" presStyleLbl="parChTrans1D2" presStyleIdx="4" presStyleCnt="6"/>
      <dgm:spPr/>
      <dgm:t>
        <a:bodyPr/>
        <a:lstStyle/>
        <a:p>
          <a:endParaRPr lang="en-US"/>
        </a:p>
      </dgm:t>
    </dgm:pt>
    <dgm:pt modelId="{829684F4-98FA-47B2-B7AC-9A1DD0A00C5E}" type="pres">
      <dgm:prSet presAssocID="{A6E581D5-FCD4-49D2-92A3-5D235B8FFBD6}" presName="node" presStyleLbl="node1" presStyleIdx="4" presStyleCnt="6" custScaleX="163050" custScaleY="95661" custRadScaleRad="141265" custRadScaleInc="16439">
        <dgm:presLayoutVars>
          <dgm:bulletEnabled val="1"/>
        </dgm:presLayoutVars>
      </dgm:prSet>
      <dgm:spPr/>
      <dgm:t>
        <a:bodyPr/>
        <a:lstStyle/>
        <a:p>
          <a:endParaRPr lang="en-US"/>
        </a:p>
      </dgm:t>
    </dgm:pt>
    <dgm:pt modelId="{656E5BFD-4B18-414C-9808-D56B6EBE641C}" type="pres">
      <dgm:prSet presAssocID="{70D985E1-4B97-4EE5-BD95-DA5B80D268CD}" presName="Name9" presStyleLbl="parChTrans1D2" presStyleIdx="5" presStyleCnt="6"/>
      <dgm:spPr/>
      <dgm:t>
        <a:bodyPr/>
        <a:lstStyle/>
        <a:p>
          <a:endParaRPr lang="en-US"/>
        </a:p>
      </dgm:t>
    </dgm:pt>
    <dgm:pt modelId="{9EB353BB-144C-4F1C-8E45-FD9E3ECFD51D}" type="pres">
      <dgm:prSet presAssocID="{70D985E1-4B97-4EE5-BD95-DA5B80D268CD}" presName="connTx" presStyleLbl="parChTrans1D2" presStyleIdx="5" presStyleCnt="6"/>
      <dgm:spPr/>
      <dgm:t>
        <a:bodyPr/>
        <a:lstStyle/>
        <a:p>
          <a:endParaRPr lang="en-US"/>
        </a:p>
      </dgm:t>
    </dgm:pt>
    <dgm:pt modelId="{843A62FB-D36C-4C59-AD03-C58E83D5ECBF}" type="pres">
      <dgm:prSet presAssocID="{4606ACB0-2CF6-48C0-8AC9-3BC2C81B5BE2}" presName="node" presStyleLbl="node1" presStyleIdx="5" presStyleCnt="6" custScaleX="151563" custRadScaleRad="141924" custRadScaleInc="-24565">
        <dgm:presLayoutVars>
          <dgm:bulletEnabled val="1"/>
        </dgm:presLayoutVars>
      </dgm:prSet>
      <dgm:spPr/>
      <dgm:t>
        <a:bodyPr/>
        <a:lstStyle/>
        <a:p>
          <a:endParaRPr lang="en-US"/>
        </a:p>
      </dgm:t>
    </dgm:pt>
  </dgm:ptLst>
  <dgm:cxnLst>
    <dgm:cxn modelId="{E5A87D98-6955-40B2-9BEA-113FD495309D}" type="presOf" srcId="{26B923AC-D738-4A11-B3E5-C0AB1868CB2B}" destId="{AFB5EC12-37B6-426E-8FBD-632A56C709CB}" srcOrd="0" destOrd="0" presId="urn:microsoft.com/office/officeart/2005/8/layout/radial1"/>
    <dgm:cxn modelId="{0695412A-ECEF-480F-92C5-73DADDFA6703}" type="presOf" srcId="{2C16FB8B-1793-4309-B9F7-00A6650342AC}" destId="{A61A3B01-90F4-4642-80BF-F05814EDDD66}" srcOrd="0" destOrd="0" presId="urn:microsoft.com/office/officeart/2005/8/layout/radial1"/>
    <dgm:cxn modelId="{AFD80E72-586E-48E1-9684-75434A8492CA}" type="presOf" srcId="{70D985E1-4B97-4EE5-BD95-DA5B80D268CD}" destId="{656E5BFD-4B18-414C-9808-D56B6EBE641C}" srcOrd="0" destOrd="0" presId="urn:microsoft.com/office/officeart/2005/8/layout/radial1"/>
    <dgm:cxn modelId="{8B47B58F-EE2C-4656-A14E-AF1CD1AA0770}" type="presOf" srcId="{EA54FD5C-95A5-4EE5-8B65-08B52721AF90}" destId="{1EC22374-F7A2-4B88-9252-D308250BC99D}" srcOrd="1" destOrd="0" presId="urn:microsoft.com/office/officeart/2005/8/layout/radial1"/>
    <dgm:cxn modelId="{D7F4C046-43C6-4E0A-994D-B978E67A27E9}" srcId="{7A2516EC-D380-4B8C-B3A3-469C6C0A321E}" destId="{0F9D537C-35D8-4233-95D8-67634A498578}" srcOrd="1" destOrd="0" parTransId="{5ECEF161-810B-4D37-A982-6C6A113DEA40}" sibTransId="{917BEBC4-DC83-4757-AE75-ACC2F7A935D8}"/>
    <dgm:cxn modelId="{8FA1B548-EDBE-40CE-A682-D603062E8EC5}" srcId="{7A2516EC-D380-4B8C-B3A3-469C6C0A321E}" destId="{A6E581D5-FCD4-49D2-92A3-5D235B8FFBD6}" srcOrd="4" destOrd="0" parTransId="{1BFC6705-9EB1-4D6E-9712-5E976C76B1D5}" sibTransId="{A7BF47C9-8F7F-4A0D-A92E-4A3B19A791F0}"/>
    <dgm:cxn modelId="{520EA4AB-A989-4BAF-89E8-B964DA134612}" type="presOf" srcId="{A6E581D5-FCD4-49D2-92A3-5D235B8FFBD6}" destId="{829684F4-98FA-47B2-B7AC-9A1DD0A00C5E}" srcOrd="0" destOrd="0" presId="urn:microsoft.com/office/officeart/2005/8/layout/radial1"/>
    <dgm:cxn modelId="{2C8DFD55-92CC-472F-8750-BAE9E4BEE134}" type="presOf" srcId="{EA54FD5C-95A5-4EE5-8B65-08B52721AF90}" destId="{669B60C0-A230-4497-B907-AFCF9D5705F2}" srcOrd="0" destOrd="0" presId="urn:microsoft.com/office/officeart/2005/8/layout/radial1"/>
    <dgm:cxn modelId="{600A47B2-82ED-4996-BD2A-92A78DC58E7F}" type="presOf" srcId="{DF310EBC-D998-4D3B-84DF-F94409A1B48E}" destId="{C9D34CAE-5E69-4E8F-A4B8-767D81101AFD}" srcOrd="0" destOrd="0" presId="urn:microsoft.com/office/officeart/2005/8/layout/radial1"/>
    <dgm:cxn modelId="{FD2250CD-CB49-40B6-ACAA-D3A783176D07}" type="presOf" srcId="{1BFC6705-9EB1-4D6E-9712-5E976C76B1D5}" destId="{368BC3FC-2405-4BA7-8A87-DAE65AD8092C}" srcOrd="1" destOrd="0" presId="urn:microsoft.com/office/officeart/2005/8/layout/radial1"/>
    <dgm:cxn modelId="{87000B6B-3867-4198-9D17-23CD1B7778CC}" type="presOf" srcId="{2C16FB8B-1793-4309-B9F7-00A6650342AC}" destId="{CA314893-AA8A-43C9-944C-579EBCB56BD1}" srcOrd="1" destOrd="0" presId="urn:microsoft.com/office/officeart/2005/8/layout/radial1"/>
    <dgm:cxn modelId="{8C2D031A-1079-4E1D-BB30-E715467853CE}" type="presOf" srcId="{0F9D537C-35D8-4233-95D8-67634A498578}" destId="{89C177DC-3C20-40A6-A3BE-E64ABB9BCCE6}" srcOrd="0" destOrd="0" presId="urn:microsoft.com/office/officeart/2005/8/layout/radial1"/>
    <dgm:cxn modelId="{EC65B1A0-127C-4075-B55C-BF00F1A0E099}" type="presOf" srcId="{4CFB04FF-131B-4550-BEAA-F26C6390BBEB}" destId="{DB53CEBC-96AE-4BE1-8B8B-7D94FF395E72}" srcOrd="0" destOrd="0" presId="urn:microsoft.com/office/officeart/2005/8/layout/radial1"/>
    <dgm:cxn modelId="{2246C494-05E7-4801-823E-FF7BE2D8FBB4}" type="presOf" srcId="{70D985E1-4B97-4EE5-BD95-DA5B80D268CD}" destId="{9EB353BB-144C-4F1C-8E45-FD9E3ECFD51D}" srcOrd="1" destOrd="0" presId="urn:microsoft.com/office/officeart/2005/8/layout/radial1"/>
    <dgm:cxn modelId="{CE88764B-B2FA-4799-8FC1-BB063CA2C6F4}" srcId="{7A2516EC-D380-4B8C-B3A3-469C6C0A321E}" destId="{5F5FAD8B-C91D-48ED-8207-81813C624E69}" srcOrd="3" destOrd="0" parTransId="{2C16FB8B-1793-4309-B9F7-00A6650342AC}" sibTransId="{D921C2B0-F221-4A34-932E-B4FB57687E12}"/>
    <dgm:cxn modelId="{D006D187-767D-4EF1-AAF7-150D602E1AD2}" type="presOf" srcId="{4CFB04FF-131B-4550-BEAA-F26C6390BBEB}" destId="{FCDC4191-D07B-48D8-8434-7726B1DAE0ED}" srcOrd="1" destOrd="0" presId="urn:microsoft.com/office/officeart/2005/8/layout/radial1"/>
    <dgm:cxn modelId="{500CC7E8-15DE-4C52-A835-6E13D68790B4}" type="presOf" srcId="{4606ACB0-2CF6-48C0-8AC9-3BC2C81B5BE2}" destId="{843A62FB-D36C-4C59-AD03-C58E83D5ECBF}" srcOrd="0" destOrd="0" presId="urn:microsoft.com/office/officeart/2005/8/layout/radial1"/>
    <dgm:cxn modelId="{D76AB003-D45A-444A-B9F9-44B240DC0264}" srcId="{7A2516EC-D380-4B8C-B3A3-469C6C0A321E}" destId="{DF310EBC-D998-4D3B-84DF-F94409A1B48E}" srcOrd="0" destOrd="0" parTransId="{EA54FD5C-95A5-4EE5-8B65-08B52721AF90}" sibTransId="{F0562BC5-FA6E-4153-95E1-F9535E2DA906}"/>
    <dgm:cxn modelId="{742A385C-9257-4245-98A3-574BE8D3C357}" type="presOf" srcId="{5ECEF161-810B-4D37-A982-6C6A113DEA40}" destId="{EC717A18-EEBA-4F2F-9C00-A96691C4946D}" srcOrd="1" destOrd="0" presId="urn:microsoft.com/office/officeart/2005/8/layout/radial1"/>
    <dgm:cxn modelId="{7C83E5E5-E39A-4C89-BEA7-524507979BF8}" srcId="{7A2516EC-D380-4B8C-B3A3-469C6C0A321E}" destId="{4606ACB0-2CF6-48C0-8AC9-3BC2C81B5BE2}" srcOrd="5" destOrd="0" parTransId="{70D985E1-4B97-4EE5-BD95-DA5B80D268CD}" sibTransId="{19106273-5BC6-456A-996E-FABA4EE1DE75}"/>
    <dgm:cxn modelId="{3B945086-6F04-492E-8538-374BD38677A1}" type="presOf" srcId="{1BFC6705-9EB1-4D6E-9712-5E976C76B1D5}" destId="{AE4A88C9-DF11-41F2-8269-F0BA83AD9D33}" srcOrd="0" destOrd="0" presId="urn:microsoft.com/office/officeart/2005/8/layout/radial1"/>
    <dgm:cxn modelId="{86E842B7-825E-460F-BC8D-2F18997F4C17}" type="presOf" srcId="{7A2516EC-D380-4B8C-B3A3-469C6C0A321E}" destId="{49807A33-59CF-47F5-A019-C1714F058D5F}" srcOrd="0" destOrd="0" presId="urn:microsoft.com/office/officeart/2005/8/layout/radial1"/>
    <dgm:cxn modelId="{5CBC411B-BACE-4EB9-8B95-C018189C2E7A}" type="presOf" srcId="{5F5FAD8B-C91D-48ED-8207-81813C624E69}" destId="{41553C08-F399-4DBF-9E22-59FDD1D83229}" srcOrd="0" destOrd="0" presId="urn:microsoft.com/office/officeart/2005/8/layout/radial1"/>
    <dgm:cxn modelId="{D9AB0B79-73D7-4011-B9AD-8B6CC5513056}" srcId="{26B923AC-D738-4A11-B3E5-C0AB1868CB2B}" destId="{7A2516EC-D380-4B8C-B3A3-469C6C0A321E}" srcOrd="0" destOrd="0" parTransId="{3C6BE999-5776-441F-B295-15E81018DEBD}" sibTransId="{0FFE6476-E05C-441A-B00A-53662992C118}"/>
    <dgm:cxn modelId="{5E677DDB-97D1-4814-8A12-8E9250FE1F05}" srcId="{7A2516EC-D380-4B8C-B3A3-469C6C0A321E}" destId="{5783623B-5209-48AF-AD47-CB41B40460CF}" srcOrd="2" destOrd="0" parTransId="{4CFB04FF-131B-4550-BEAA-F26C6390BBEB}" sibTransId="{AD514F37-071E-4B8A-B7AC-9E7F4A9858DB}"/>
    <dgm:cxn modelId="{6926DFF9-D87A-4490-95D0-6BF66F7AB318}" type="presOf" srcId="{5ECEF161-810B-4D37-A982-6C6A113DEA40}" destId="{94D495CB-5579-403A-B4BA-7F719078FE8E}" srcOrd="0" destOrd="0" presId="urn:microsoft.com/office/officeart/2005/8/layout/radial1"/>
    <dgm:cxn modelId="{481F185E-AFEF-46BB-B26D-F41E21D0757C}" type="presOf" srcId="{5783623B-5209-48AF-AD47-CB41B40460CF}" destId="{57B3B514-BBB6-4B3D-8FA1-1864A73E0B0C}" srcOrd="0" destOrd="0" presId="urn:microsoft.com/office/officeart/2005/8/layout/radial1"/>
    <dgm:cxn modelId="{A1916B4A-6688-420B-BC67-112893E264A3}" type="presParOf" srcId="{AFB5EC12-37B6-426E-8FBD-632A56C709CB}" destId="{49807A33-59CF-47F5-A019-C1714F058D5F}" srcOrd="0" destOrd="0" presId="urn:microsoft.com/office/officeart/2005/8/layout/radial1"/>
    <dgm:cxn modelId="{4E133DF6-8A35-4312-9C8C-67E114A901A2}" type="presParOf" srcId="{AFB5EC12-37B6-426E-8FBD-632A56C709CB}" destId="{669B60C0-A230-4497-B907-AFCF9D5705F2}" srcOrd="1" destOrd="0" presId="urn:microsoft.com/office/officeart/2005/8/layout/radial1"/>
    <dgm:cxn modelId="{07A1C73A-5DD2-4E61-9D89-8893FF2B8D3B}" type="presParOf" srcId="{669B60C0-A230-4497-B907-AFCF9D5705F2}" destId="{1EC22374-F7A2-4B88-9252-D308250BC99D}" srcOrd="0" destOrd="0" presId="urn:microsoft.com/office/officeart/2005/8/layout/radial1"/>
    <dgm:cxn modelId="{CA9E937C-A011-4944-B549-9C59C73AA996}" type="presParOf" srcId="{AFB5EC12-37B6-426E-8FBD-632A56C709CB}" destId="{C9D34CAE-5E69-4E8F-A4B8-767D81101AFD}" srcOrd="2" destOrd="0" presId="urn:microsoft.com/office/officeart/2005/8/layout/radial1"/>
    <dgm:cxn modelId="{F4129A86-3161-4F86-A761-BD4E6CC36507}" type="presParOf" srcId="{AFB5EC12-37B6-426E-8FBD-632A56C709CB}" destId="{94D495CB-5579-403A-B4BA-7F719078FE8E}" srcOrd="3" destOrd="0" presId="urn:microsoft.com/office/officeart/2005/8/layout/radial1"/>
    <dgm:cxn modelId="{2AF550D9-CDBD-487F-B094-A1E57616843E}" type="presParOf" srcId="{94D495CB-5579-403A-B4BA-7F719078FE8E}" destId="{EC717A18-EEBA-4F2F-9C00-A96691C4946D}" srcOrd="0" destOrd="0" presId="urn:microsoft.com/office/officeart/2005/8/layout/radial1"/>
    <dgm:cxn modelId="{4799A74A-8619-4F56-A8CF-5EB52D1D8B61}" type="presParOf" srcId="{AFB5EC12-37B6-426E-8FBD-632A56C709CB}" destId="{89C177DC-3C20-40A6-A3BE-E64ABB9BCCE6}" srcOrd="4" destOrd="0" presId="urn:microsoft.com/office/officeart/2005/8/layout/radial1"/>
    <dgm:cxn modelId="{E27B1856-29F2-42D5-9E86-07FD50B15401}" type="presParOf" srcId="{AFB5EC12-37B6-426E-8FBD-632A56C709CB}" destId="{DB53CEBC-96AE-4BE1-8B8B-7D94FF395E72}" srcOrd="5" destOrd="0" presId="urn:microsoft.com/office/officeart/2005/8/layout/radial1"/>
    <dgm:cxn modelId="{99EF460A-8725-4A16-B670-5D5C92249D71}" type="presParOf" srcId="{DB53CEBC-96AE-4BE1-8B8B-7D94FF395E72}" destId="{FCDC4191-D07B-48D8-8434-7726B1DAE0ED}" srcOrd="0" destOrd="0" presId="urn:microsoft.com/office/officeart/2005/8/layout/radial1"/>
    <dgm:cxn modelId="{29EBAC90-1234-4168-AEFD-89AC7CB897FB}" type="presParOf" srcId="{AFB5EC12-37B6-426E-8FBD-632A56C709CB}" destId="{57B3B514-BBB6-4B3D-8FA1-1864A73E0B0C}" srcOrd="6" destOrd="0" presId="urn:microsoft.com/office/officeart/2005/8/layout/radial1"/>
    <dgm:cxn modelId="{68AC8EB6-9168-4DF5-BD43-03DA15149E03}" type="presParOf" srcId="{AFB5EC12-37B6-426E-8FBD-632A56C709CB}" destId="{A61A3B01-90F4-4642-80BF-F05814EDDD66}" srcOrd="7" destOrd="0" presId="urn:microsoft.com/office/officeart/2005/8/layout/radial1"/>
    <dgm:cxn modelId="{D10EC102-7A39-44D5-AF3E-CD46141E564D}" type="presParOf" srcId="{A61A3B01-90F4-4642-80BF-F05814EDDD66}" destId="{CA314893-AA8A-43C9-944C-579EBCB56BD1}" srcOrd="0" destOrd="0" presId="urn:microsoft.com/office/officeart/2005/8/layout/radial1"/>
    <dgm:cxn modelId="{78D8049D-967B-4780-AC00-4EEC72027875}" type="presParOf" srcId="{AFB5EC12-37B6-426E-8FBD-632A56C709CB}" destId="{41553C08-F399-4DBF-9E22-59FDD1D83229}" srcOrd="8" destOrd="0" presId="urn:microsoft.com/office/officeart/2005/8/layout/radial1"/>
    <dgm:cxn modelId="{3FB5EECE-4C2C-44E5-ADAD-7B32577225DA}" type="presParOf" srcId="{AFB5EC12-37B6-426E-8FBD-632A56C709CB}" destId="{AE4A88C9-DF11-41F2-8269-F0BA83AD9D33}" srcOrd="9" destOrd="0" presId="urn:microsoft.com/office/officeart/2005/8/layout/radial1"/>
    <dgm:cxn modelId="{7054A14F-C570-4ABF-9113-D601FB6751F8}" type="presParOf" srcId="{AE4A88C9-DF11-41F2-8269-F0BA83AD9D33}" destId="{368BC3FC-2405-4BA7-8A87-DAE65AD8092C}" srcOrd="0" destOrd="0" presId="urn:microsoft.com/office/officeart/2005/8/layout/radial1"/>
    <dgm:cxn modelId="{1E5A1A6C-E96C-4990-BCB1-32305141C38B}" type="presParOf" srcId="{AFB5EC12-37B6-426E-8FBD-632A56C709CB}" destId="{829684F4-98FA-47B2-B7AC-9A1DD0A00C5E}" srcOrd="10" destOrd="0" presId="urn:microsoft.com/office/officeart/2005/8/layout/radial1"/>
    <dgm:cxn modelId="{1062DAF8-8916-4C12-9876-D7C483A8A7A5}" type="presParOf" srcId="{AFB5EC12-37B6-426E-8FBD-632A56C709CB}" destId="{656E5BFD-4B18-414C-9808-D56B6EBE641C}" srcOrd="11" destOrd="0" presId="urn:microsoft.com/office/officeart/2005/8/layout/radial1"/>
    <dgm:cxn modelId="{6AC23CD9-3D30-4C2C-8277-2D4ED6ABC1F1}" type="presParOf" srcId="{656E5BFD-4B18-414C-9808-D56B6EBE641C}" destId="{9EB353BB-144C-4F1C-8E45-FD9E3ECFD51D}" srcOrd="0" destOrd="0" presId="urn:microsoft.com/office/officeart/2005/8/layout/radial1"/>
    <dgm:cxn modelId="{124BABEF-0E41-48E2-89DE-3DD2AE1D357C}" type="presParOf" srcId="{AFB5EC12-37B6-426E-8FBD-632A56C709CB}" destId="{843A62FB-D36C-4C59-AD03-C58E83D5ECBF}"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07A33-59CF-47F5-A019-C1714F058D5F}">
      <dsp:nvSpPr>
        <dsp:cNvPr id="0" name=""/>
        <dsp:cNvSpPr/>
      </dsp:nvSpPr>
      <dsp:spPr>
        <a:xfrm>
          <a:off x="2497661" y="1905264"/>
          <a:ext cx="3064938" cy="213307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t>SIX KINGDOM CLASSIFICATION </a:t>
          </a:r>
          <a:endParaRPr lang="en-US" sz="2400" b="1" kern="1200" dirty="0"/>
        </a:p>
      </dsp:txBody>
      <dsp:txXfrm>
        <a:off x="2946511" y="2217645"/>
        <a:ext cx="2167238" cy="1508308"/>
      </dsp:txXfrm>
    </dsp:sp>
    <dsp:sp modelId="{669B60C0-A230-4497-B907-AFCF9D5705F2}">
      <dsp:nvSpPr>
        <dsp:cNvPr id="0" name=""/>
        <dsp:cNvSpPr/>
      </dsp:nvSpPr>
      <dsp:spPr>
        <a:xfrm rot="16200000">
          <a:off x="3907188" y="1764096"/>
          <a:ext cx="245884" cy="36451"/>
        </a:xfrm>
        <a:custGeom>
          <a:avLst/>
          <a:gdLst/>
          <a:ahLst/>
          <a:cxnLst/>
          <a:rect l="0" t="0" r="0" b="0"/>
          <a:pathLst>
            <a:path>
              <a:moveTo>
                <a:pt x="0" y="18225"/>
              </a:moveTo>
              <a:lnTo>
                <a:pt x="245884" y="18225"/>
              </a:lnTo>
            </a:path>
          </a:pathLst>
        </a:custGeom>
        <a:noFill/>
        <a:ln w="2540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23984" y="1776175"/>
        <a:ext cx="12294" cy="12294"/>
      </dsp:txXfrm>
    </dsp:sp>
    <dsp:sp modelId="{C9D34CAE-5E69-4E8F-A4B8-767D81101AFD}">
      <dsp:nvSpPr>
        <dsp:cNvPr id="0" name=""/>
        <dsp:cNvSpPr/>
      </dsp:nvSpPr>
      <dsp:spPr>
        <a:xfrm>
          <a:off x="2497661" y="23690"/>
          <a:ext cx="3064938" cy="163568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1. ARCHAEBACTERIA –UNICELLULAR PROKARYOTIC</a:t>
          </a:r>
          <a:endParaRPr lang="en-US" sz="2000" b="1" kern="1200" dirty="0"/>
        </a:p>
      </dsp:txBody>
      <dsp:txXfrm>
        <a:off x="2946511" y="263231"/>
        <a:ext cx="2167238" cy="1156607"/>
      </dsp:txXfrm>
    </dsp:sp>
    <dsp:sp modelId="{94D495CB-5579-403A-B4BA-7F719078FE8E}">
      <dsp:nvSpPr>
        <dsp:cNvPr id="0" name=""/>
        <dsp:cNvSpPr/>
      </dsp:nvSpPr>
      <dsp:spPr>
        <a:xfrm rot="20454145">
          <a:off x="5386739" y="2386688"/>
          <a:ext cx="561369" cy="36451"/>
        </a:xfrm>
        <a:custGeom>
          <a:avLst/>
          <a:gdLst/>
          <a:ahLst/>
          <a:cxnLst/>
          <a:rect l="0" t="0" r="0" b="0"/>
          <a:pathLst>
            <a:path>
              <a:moveTo>
                <a:pt x="0" y="18225"/>
              </a:moveTo>
              <a:lnTo>
                <a:pt x="561369" y="18225"/>
              </a:lnTo>
            </a:path>
          </a:pathLst>
        </a:custGeom>
        <a:noFill/>
        <a:ln w="2540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53389" y="2390879"/>
        <a:ext cx="28068" cy="28068"/>
      </dsp:txXfrm>
    </dsp:sp>
    <dsp:sp modelId="{89C177DC-3C20-40A6-A3BE-E64ABB9BCCE6}">
      <dsp:nvSpPr>
        <dsp:cNvPr id="0" name=""/>
        <dsp:cNvSpPr/>
      </dsp:nvSpPr>
      <dsp:spPr>
        <a:xfrm>
          <a:off x="5822761" y="1143004"/>
          <a:ext cx="2254438" cy="1635689"/>
        </a:xfrm>
        <a:prstGeom prst="ellipse">
          <a:avLst/>
        </a:prstGeom>
        <a:gradFill rotWithShape="0">
          <a:gsLst>
            <a:gs pos="0">
              <a:schemeClr val="accent2">
                <a:hueOff val="936304"/>
                <a:satOff val="-1168"/>
                <a:lumOff val="275"/>
                <a:alphaOff val="0"/>
                <a:shade val="51000"/>
                <a:satMod val="130000"/>
              </a:schemeClr>
            </a:gs>
            <a:gs pos="80000">
              <a:schemeClr val="accent2">
                <a:hueOff val="936304"/>
                <a:satOff val="-1168"/>
                <a:lumOff val="275"/>
                <a:alphaOff val="0"/>
                <a:shade val="93000"/>
                <a:satMod val="130000"/>
              </a:schemeClr>
            </a:gs>
            <a:gs pos="100000">
              <a:schemeClr val="accent2">
                <a:hueOff val="936304"/>
                <a:satOff val="-1168"/>
                <a:lumOff val="27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2. EUBACTERIA UNICELLULAR PROKARYOTIC</a:t>
          </a:r>
          <a:endParaRPr lang="en-US" sz="2000" b="1" kern="1200" dirty="0"/>
        </a:p>
      </dsp:txBody>
      <dsp:txXfrm>
        <a:off x="6152916" y="1382545"/>
        <a:ext cx="1594128" cy="1156607"/>
      </dsp:txXfrm>
    </dsp:sp>
    <dsp:sp modelId="{DB53CEBC-96AE-4BE1-8B8B-7D94FF395E72}">
      <dsp:nvSpPr>
        <dsp:cNvPr id="0" name=""/>
        <dsp:cNvSpPr/>
      </dsp:nvSpPr>
      <dsp:spPr>
        <a:xfrm rot="1749283">
          <a:off x="5196513" y="3733561"/>
          <a:ext cx="463669" cy="36451"/>
        </a:xfrm>
        <a:custGeom>
          <a:avLst/>
          <a:gdLst/>
          <a:ahLst/>
          <a:cxnLst/>
          <a:rect l="0" t="0" r="0" b="0"/>
          <a:pathLst>
            <a:path>
              <a:moveTo>
                <a:pt x="0" y="18225"/>
              </a:moveTo>
              <a:lnTo>
                <a:pt x="463669" y="18225"/>
              </a:lnTo>
            </a:path>
          </a:pathLst>
        </a:custGeom>
        <a:noFill/>
        <a:ln w="2540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16756" y="3740195"/>
        <a:ext cx="23183" cy="23183"/>
      </dsp:txXfrm>
    </dsp:sp>
    <dsp:sp modelId="{57B3B514-BBB6-4B3D-8FA1-1864A73E0B0C}">
      <dsp:nvSpPr>
        <dsp:cNvPr id="0" name=""/>
        <dsp:cNvSpPr/>
      </dsp:nvSpPr>
      <dsp:spPr>
        <a:xfrm>
          <a:off x="5376332" y="3429719"/>
          <a:ext cx="2700867" cy="2092766"/>
        </a:xfrm>
        <a:prstGeom prst="ellipse">
          <a:avLst/>
        </a:prstGeom>
        <a:gradFill rotWithShape="0">
          <a:gsLst>
            <a:gs pos="0">
              <a:schemeClr val="accent2">
                <a:hueOff val="1872608"/>
                <a:satOff val="-2336"/>
                <a:lumOff val="549"/>
                <a:alphaOff val="0"/>
                <a:shade val="51000"/>
                <a:satMod val="130000"/>
              </a:schemeClr>
            </a:gs>
            <a:gs pos="80000">
              <a:schemeClr val="accent2">
                <a:hueOff val="1872608"/>
                <a:satOff val="-2336"/>
                <a:lumOff val="549"/>
                <a:alphaOff val="0"/>
                <a:shade val="93000"/>
                <a:satMod val="130000"/>
              </a:schemeClr>
            </a:gs>
            <a:gs pos="100000">
              <a:schemeClr val="accent2">
                <a:hueOff val="1872608"/>
                <a:satOff val="-2336"/>
                <a:lumOff val="54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3.FUNGI- MULTICELLULAR  EUKARYOTIC</a:t>
          </a:r>
          <a:endParaRPr lang="en-US" sz="2000" b="1" kern="1200" dirty="0"/>
        </a:p>
      </dsp:txBody>
      <dsp:txXfrm>
        <a:off x="5771865" y="3736197"/>
        <a:ext cx="1909801" cy="1479810"/>
      </dsp:txXfrm>
    </dsp:sp>
    <dsp:sp modelId="{A61A3B01-90F4-4642-80BF-F05814EDDD66}">
      <dsp:nvSpPr>
        <dsp:cNvPr id="0" name=""/>
        <dsp:cNvSpPr/>
      </dsp:nvSpPr>
      <dsp:spPr>
        <a:xfrm rot="5400000">
          <a:off x="3907188" y="4143051"/>
          <a:ext cx="245884" cy="36451"/>
        </a:xfrm>
        <a:custGeom>
          <a:avLst/>
          <a:gdLst/>
          <a:ahLst/>
          <a:cxnLst/>
          <a:rect l="0" t="0" r="0" b="0"/>
          <a:pathLst>
            <a:path>
              <a:moveTo>
                <a:pt x="0" y="18225"/>
              </a:moveTo>
              <a:lnTo>
                <a:pt x="245884" y="18225"/>
              </a:lnTo>
            </a:path>
          </a:pathLst>
        </a:custGeom>
        <a:noFill/>
        <a:ln w="2540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23984" y="4155130"/>
        <a:ext cx="12294" cy="12294"/>
      </dsp:txXfrm>
    </dsp:sp>
    <dsp:sp modelId="{41553C08-F399-4DBF-9E22-59FDD1D83229}">
      <dsp:nvSpPr>
        <dsp:cNvPr id="0" name=""/>
        <dsp:cNvSpPr/>
      </dsp:nvSpPr>
      <dsp:spPr>
        <a:xfrm>
          <a:off x="2772424" y="4284219"/>
          <a:ext cx="2515412" cy="1635689"/>
        </a:xfrm>
        <a:prstGeom prst="ellipse">
          <a:avLst/>
        </a:prstGeom>
        <a:gradFill rotWithShape="0">
          <a:gsLst>
            <a:gs pos="0">
              <a:schemeClr val="accent2">
                <a:hueOff val="2808911"/>
                <a:satOff val="-3503"/>
                <a:lumOff val="824"/>
                <a:alphaOff val="0"/>
                <a:shade val="51000"/>
                <a:satMod val="130000"/>
              </a:schemeClr>
            </a:gs>
            <a:gs pos="80000">
              <a:schemeClr val="accent2">
                <a:hueOff val="2808911"/>
                <a:satOff val="-3503"/>
                <a:lumOff val="824"/>
                <a:alphaOff val="0"/>
                <a:shade val="93000"/>
                <a:satMod val="130000"/>
              </a:schemeClr>
            </a:gs>
            <a:gs pos="100000">
              <a:schemeClr val="accent2">
                <a:hueOff val="2808911"/>
                <a:satOff val="-3503"/>
                <a:lumOff val="82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4. PROTISTA-UNICELLULAR/MULTICELLULAR</a:t>
          </a:r>
          <a:endParaRPr lang="en-US" sz="2000" b="1" kern="1200" dirty="0"/>
        </a:p>
      </dsp:txBody>
      <dsp:txXfrm>
        <a:off x="3140798" y="4523760"/>
        <a:ext cx="1778664" cy="1156607"/>
      </dsp:txXfrm>
    </dsp:sp>
    <dsp:sp modelId="{AE4A88C9-DF11-41F2-8269-F0BA83AD9D33}">
      <dsp:nvSpPr>
        <dsp:cNvPr id="0" name=""/>
        <dsp:cNvSpPr/>
      </dsp:nvSpPr>
      <dsp:spPr>
        <a:xfrm rot="9281636">
          <a:off x="2351040" y="3645309"/>
          <a:ext cx="432230" cy="36451"/>
        </a:xfrm>
        <a:custGeom>
          <a:avLst/>
          <a:gdLst/>
          <a:ahLst/>
          <a:cxnLst/>
          <a:rect l="0" t="0" r="0" b="0"/>
          <a:pathLst>
            <a:path>
              <a:moveTo>
                <a:pt x="0" y="18225"/>
              </a:moveTo>
              <a:lnTo>
                <a:pt x="432230" y="18225"/>
              </a:lnTo>
            </a:path>
          </a:pathLst>
        </a:custGeom>
        <a:noFill/>
        <a:ln w="2540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556350" y="3652729"/>
        <a:ext cx="21611" cy="21611"/>
      </dsp:txXfrm>
    </dsp:sp>
    <dsp:sp modelId="{829684F4-98FA-47B2-B7AC-9A1DD0A00C5E}">
      <dsp:nvSpPr>
        <dsp:cNvPr id="0" name=""/>
        <dsp:cNvSpPr/>
      </dsp:nvSpPr>
      <dsp:spPr>
        <a:xfrm>
          <a:off x="0" y="3464484"/>
          <a:ext cx="2666992" cy="1564717"/>
        </a:xfrm>
        <a:prstGeom prst="ellipse">
          <a:avLst/>
        </a:prstGeom>
        <a:gradFill rotWithShape="0">
          <a:gsLst>
            <a:gs pos="0">
              <a:schemeClr val="accent2">
                <a:hueOff val="3745215"/>
                <a:satOff val="-4671"/>
                <a:lumOff val="1098"/>
                <a:alphaOff val="0"/>
                <a:shade val="51000"/>
                <a:satMod val="130000"/>
              </a:schemeClr>
            </a:gs>
            <a:gs pos="80000">
              <a:schemeClr val="accent2">
                <a:hueOff val="3745215"/>
                <a:satOff val="-4671"/>
                <a:lumOff val="1098"/>
                <a:alphaOff val="0"/>
                <a:shade val="93000"/>
                <a:satMod val="130000"/>
              </a:schemeClr>
            </a:gs>
            <a:gs pos="100000">
              <a:schemeClr val="accent2">
                <a:hueOff val="3745215"/>
                <a:satOff val="-4671"/>
                <a:lumOff val="109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5. PLANTAE-MULTICELLULAR, EUKARYOTIC </a:t>
          </a:r>
          <a:endParaRPr lang="en-US" sz="2000" b="1" kern="1200" dirty="0"/>
        </a:p>
      </dsp:txBody>
      <dsp:txXfrm>
        <a:off x="390572" y="3693631"/>
        <a:ext cx="1885848" cy="1106423"/>
      </dsp:txXfrm>
    </dsp:sp>
    <dsp:sp modelId="{656E5BFD-4B18-414C-9808-D56B6EBE641C}">
      <dsp:nvSpPr>
        <dsp:cNvPr id="0" name=""/>
        <dsp:cNvSpPr/>
      </dsp:nvSpPr>
      <dsp:spPr>
        <a:xfrm rot="12157830">
          <a:off x="2269605" y="2316297"/>
          <a:ext cx="463721" cy="36451"/>
        </a:xfrm>
        <a:custGeom>
          <a:avLst/>
          <a:gdLst/>
          <a:ahLst/>
          <a:cxnLst/>
          <a:rect l="0" t="0" r="0" b="0"/>
          <a:pathLst>
            <a:path>
              <a:moveTo>
                <a:pt x="0" y="18225"/>
              </a:moveTo>
              <a:lnTo>
                <a:pt x="463721" y="18225"/>
              </a:lnTo>
            </a:path>
          </a:pathLst>
        </a:custGeom>
        <a:noFill/>
        <a:ln w="2540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489872" y="2322930"/>
        <a:ext cx="23186" cy="23186"/>
      </dsp:txXfrm>
    </dsp:sp>
    <dsp:sp modelId="{843A62FB-D36C-4C59-AD03-C58E83D5ECBF}">
      <dsp:nvSpPr>
        <dsp:cNvPr id="0" name=""/>
        <dsp:cNvSpPr/>
      </dsp:nvSpPr>
      <dsp:spPr>
        <a:xfrm>
          <a:off x="5" y="990607"/>
          <a:ext cx="2479100" cy="1635689"/>
        </a:xfrm>
        <a:prstGeom prst="ellips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t>6. ANIMALIA- MULTICELLULAR. EUKARYOTIC</a:t>
          </a:r>
          <a:endParaRPr lang="en-US" sz="2000" b="1" kern="1200" dirty="0"/>
        </a:p>
      </dsp:txBody>
      <dsp:txXfrm>
        <a:off x="363061" y="1230148"/>
        <a:ext cx="1752988" cy="1156607"/>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057400"/>
            <a:ext cx="7848600" cy="1384995"/>
          </a:xfrm>
          <a:prstGeom prst="rect">
            <a:avLst/>
          </a:prstGeom>
          <a:solidFill>
            <a:srgbClr val="FF000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smtClean="0">
                <a:solidFill>
                  <a:schemeClr val="bg1"/>
                </a:solidFill>
              </a:rPr>
              <a:t>TAXONOMY OF INVERTEBRATES</a:t>
            </a:r>
          </a:p>
          <a:p>
            <a:pPr algn="ctr"/>
            <a:endParaRPr lang="en-US" sz="2800" b="1" dirty="0" smtClean="0">
              <a:solidFill>
                <a:schemeClr val="bg1"/>
              </a:solidFill>
            </a:endParaRPr>
          </a:p>
          <a:p>
            <a:pPr algn="ctr"/>
            <a:r>
              <a:rPr lang="en-US" sz="2800" b="1" dirty="0" smtClean="0">
                <a:solidFill>
                  <a:schemeClr val="bg1"/>
                </a:solidFill>
              </a:rPr>
              <a:t>UNIT 1: PRINCIPLES OF TAXONOMY </a:t>
            </a:r>
            <a:endParaRPr lang="en-US" sz="28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990600"/>
            <a:ext cx="8534400" cy="489364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r>
              <a:rPr lang="en-US" sz="2400" b="1" dirty="0" smtClean="0"/>
              <a:t>5. Organ System Level </a:t>
            </a:r>
          </a:p>
          <a:p>
            <a:pPr marL="457200" indent="-457200">
              <a:buFont typeface="Arial" pitchFamily="34" charset="0"/>
              <a:buChar char="•"/>
            </a:pPr>
            <a:r>
              <a:rPr lang="en-US" sz="2400" b="1" dirty="0" smtClean="0"/>
              <a:t>In higher organisms well organ grade system is developed which performs specific functions </a:t>
            </a:r>
          </a:p>
          <a:p>
            <a:pPr marL="457200" indent="-457200">
              <a:buFont typeface="Arial" pitchFamily="34" charset="0"/>
              <a:buChar char="•"/>
            </a:pPr>
            <a:r>
              <a:rPr lang="en-US" sz="2400" b="1" dirty="0" smtClean="0"/>
              <a:t>Example : Digestion, Respiration, Circulation, Excretion and Reproduction. </a:t>
            </a:r>
          </a:p>
          <a:p>
            <a:pPr marL="457200" indent="-457200">
              <a:buFont typeface="Arial" pitchFamily="34" charset="0"/>
              <a:buChar char="•"/>
            </a:pPr>
            <a:r>
              <a:rPr lang="en-US" sz="2400" b="1" dirty="0" smtClean="0">
                <a:solidFill>
                  <a:srgbClr val="FF0000"/>
                </a:solidFill>
              </a:rPr>
              <a:t>It is first seen in a group of marine worms known </a:t>
            </a:r>
            <a:r>
              <a:rPr lang="en-US" sz="2400" b="1" dirty="0" err="1" smtClean="0">
                <a:solidFill>
                  <a:srgbClr val="FF0000"/>
                </a:solidFill>
              </a:rPr>
              <a:t>Aschelminthes</a:t>
            </a:r>
            <a:r>
              <a:rPr lang="en-US" sz="2400" b="1" dirty="0" smtClean="0">
                <a:solidFill>
                  <a:srgbClr val="FF0000"/>
                </a:solidFill>
              </a:rPr>
              <a:t> and Annelids having circulatory system, nervous system etc. </a:t>
            </a:r>
          </a:p>
          <a:p>
            <a:pPr marL="457200" indent="-457200">
              <a:buFont typeface="Arial" pitchFamily="34" charset="0"/>
              <a:buChar char="•"/>
            </a:pPr>
            <a:r>
              <a:rPr lang="en-US" sz="2400" b="1" dirty="0" smtClean="0">
                <a:solidFill>
                  <a:srgbClr val="FF0000"/>
                </a:solidFill>
              </a:rPr>
              <a:t>This highest level of organization is seen in Human body with 11 Organ System.     </a:t>
            </a:r>
          </a:p>
          <a:p>
            <a:pPr marL="457200" indent="-457200">
              <a:buFont typeface="Arial" pitchFamily="34" charset="0"/>
              <a:buChar char="•"/>
            </a:pPr>
            <a:r>
              <a:rPr lang="en-US" sz="2400" b="1" dirty="0" smtClean="0">
                <a:solidFill>
                  <a:srgbClr val="FF0000"/>
                </a:solidFill>
              </a:rPr>
              <a:t>They are Circulatory, Digestive, Endocrine, Excretory, Immune, </a:t>
            </a:r>
            <a:r>
              <a:rPr lang="en-US" sz="2400" b="1" dirty="0" err="1" smtClean="0">
                <a:solidFill>
                  <a:srgbClr val="FF0000"/>
                </a:solidFill>
              </a:rPr>
              <a:t>Integumentory</a:t>
            </a:r>
            <a:r>
              <a:rPr lang="en-US" sz="2400" b="1" dirty="0" smtClean="0">
                <a:solidFill>
                  <a:srgbClr val="FF0000"/>
                </a:solidFill>
              </a:rPr>
              <a:t>, Muscular, Nervous, reproductive, respiratory and skeletal  system.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61555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r>
              <a:rPr lang="en-US" sz="2400" b="1" dirty="0" smtClean="0">
                <a:solidFill>
                  <a:srgbClr val="FF0000"/>
                </a:solidFill>
              </a:rPr>
              <a:t>SYMMETRY</a:t>
            </a:r>
          </a:p>
          <a:p>
            <a:pPr marL="457200" indent="-457200" algn="just"/>
            <a:r>
              <a:rPr lang="en-US" sz="2400" b="1" dirty="0" smtClean="0">
                <a:solidFill>
                  <a:srgbClr val="FF0000"/>
                </a:solidFill>
              </a:rPr>
              <a:t>	</a:t>
            </a:r>
            <a:r>
              <a:rPr lang="en-US" sz="2300" b="1" u="sng" dirty="0" smtClean="0">
                <a:solidFill>
                  <a:srgbClr val="FF0000"/>
                </a:solidFill>
              </a:rPr>
              <a:t>“</a:t>
            </a:r>
            <a:r>
              <a:rPr lang="en-US" sz="2300" b="1" i="1" u="sng" dirty="0" smtClean="0">
                <a:solidFill>
                  <a:srgbClr val="C00000"/>
                </a:solidFill>
              </a:rPr>
              <a:t>THE QUALITY OF AN ORGANISM BEING MADE UP OF EXACTLY SIMILAR PARTS FACING EACH OTHER OR AROUND AN AXIS IS CALLED AS SYMETRY.”</a:t>
            </a:r>
          </a:p>
          <a:p>
            <a:pPr marL="457200" indent="-457200" algn="ctr"/>
            <a:r>
              <a:rPr lang="en-US" sz="2300" b="1" u="sng" dirty="0" smtClean="0">
                <a:solidFill>
                  <a:srgbClr val="FF0000"/>
                </a:solidFill>
              </a:rPr>
              <a:t>Types of Symmetry</a:t>
            </a:r>
          </a:p>
          <a:p>
            <a:pPr marL="457200" indent="-457200" algn="ctr">
              <a:buAutoNum type="arabicPeriod"/>
            </a:pPr>
            <a:r>
              <a:rPr lang="en-US" sz="2300" b="1" u="sng" dirty="0" smtClean="0">
                <a:solidFill>
                  <a:srgbClr val="FF0000"/>
                </a:solidFill>
              </a:rPr>
              <a:t>Asymmetry</a:t>
            </a:r>
          </a:p>
          <a:p>
            <a:pPr marL="457200" indent="-457200" algn="ctr">
              <a:buAutoNum type="arabicPeriod"/>
            </a:pPr>
            <a:r>
              <a:rPr lang="en-US" sz="2300" b="1" u="sng" dirty="0" smtClean="0">
                <a:solidFill>
                  <a:srgbClr val="FF0000"/>
                </a:solidFill>
              </a:rPr>
              <a:t>Radial symmetry</a:t>
            </a:r>
          </a:p>
          <a:p>
            <a:pPr marL="457200" indent="-457200" algn="ctr">
              <a:buAutoNum type="arabicPeriod"/>
            </a:pPr>
            <a:r>
              <a:rPr lang="en-US" sz="2300" b="1" u="sng" dirty="0" smtClean="0">
                <a:solidFill>
                  <a:srgbClr val="FF0000"/>
                </a:solidFill>
              </a:rPr>
              <a:t>Bilateral Symmetry</a:t>
            </a:r>
          </a:p>
          <a:p>
            <a:pPr marL="457200" indent="-457200" algn="just">
              <a:buAutoNum type="arabicPeriod"/>
            </a:pPr>
            <a:endParaRPr lang="en-US" sz="2000" b="1" u="sng" dirty="0" smtClean="0">
              <a:solidFill>
                <a:srgbClr val="C00000"/>
              </a:solidFill>
            </a:endParaRPr>
          </a:p>
          <a:p>
            <a:pPr marL="457200" indent="-457200" algn="just">
              <a:buAutoNum type="arabicPeriod"/>
            </a:pPr>
            <a:r>
              <a:rPr lang="en-US" sz="2500" b="1" dirty="0" smtClean="0">
                <a:solidFill>
                  <a:srgbClr val="7030A0"/>
                </a:solidFill>
              </a:rPr>
              <a:t>Asymmetry </a:t>
            </a:r>
          </a:p>
          <a:p>
            <a:pPr marL="457200" indent="-457200" algn="just"/>
            <a:r>
              <a:rPr lang="en-US" sz="2300" b="1" dirty="0" smtClean="0">
                <a:solidFill>
                  <a:srgbClr val="7030A0"/>
                </a:solidFill>
              </a:rPr>
              <a:t>Lack or absence of symmetry is called as asymmetry. </a:t>
            </a:r>
          </a:p>
          <a:p>
            <a:pPr marL="457200" indent="-457200" algn="just"/>
            <a:r>
              <a:rPr lang="en-US" sz="2300" b="1" dirty="0" smtClean="0">
                <a:solidFill>
                  <a:srgbClr val="7030A0"/>
                </a:solidFill>
              </a:rPr>
              <a:t>Example : Amoeba </a:t>
            </a:r>
          </a:p>
          <a:p>
            <a:pPr marL="457200" indent="-457200" algn="just">
              <a:buFont typeface="Arial" pitchFamily="34" charset="0"/>
              <a:buChar char="•"/>
            </a:pPr>
            <a:r>
              <a:rPr lang="en-US" sz="2300" b="1" dirty="0" smtClean="0">
                <a:solidFill>
                  <a:schemeClr val="tx1"/>
                </a:solidFill>
              </a:rPr>
              <a:t>It posses irregular body shape and hence have no symmetry. Amoeba produce elongated structures called pseudopodia for </a:t>
            </a:r>
            <a:r>
              <a:rPr lang="en-US" sz="2300" b="1" dirty="0" err="1" smtClean="0">
                <a:solidFill>
                  <a:schemeClr val="tx1"/>
                </a:solidFill>
              </a:rPr>
              <a:t>feedig</a:t>
            </a:r>
            <a:r>
              <a:rPr lang="en-US" sz="2300" b="1" dirty="0" smtClean="0">
                <a:solidFill>
                  <a:schemeClr val="tx1"/>
                </a:solidFill>
              </a:rPr>
              <a:t> and locomotion. It can be produced from any surface of the membrane for short duration. Once it’s function is over it comes back to its original position</a:t>
            </a:r>
            <a:r>
              <a:rPr lang="en-US" sz="2500" b="1" dirty="0" smtClean="0">
                <a:solidFill>
                  <a:schemeClr val="tx1"/>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534400" cy="37856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r>
              <a:rPr lang="en-US" sz="2400" b="1" dirty="0" smtClean="0">
                <a:solidFill>
                  <a:srgbClr val="FF0000"/>
                </a:solidFill>
              </a:rPr>
              <a:t>2. Radial Symmetry </a:t>
            </a:r>
          </a:p>
          <a:p>
            <a:pPr marL="457200" indent="-457200" algn="just"/>
            <a:r>
              <a:rPr lang="en-US" sz="2400" b="1" dirty="0" smtClean="0">
                <a:solidFill>
                  <a:srgbClr val="FF0000"/>
                </a:solidFill>
              </a:rPr>
              <a:t>	</a:t>
            </a:r>
            <a:r>
              <a:rPr lang="en-US" sz="2400" b="1" dirty="0" smtClean="0">
                <a:solidFill>
                  <a:srgbClr val="7030A0"/>
                </a:solidFill>
              </a:rPr>
              <a:t>If the body of an organism can be divided into two equal halves by vertical plane passing through the central axis, it is called as radial symmetry.  </a:t>
            </a:r>
          </a:p>
          <a:p>
            <a:pPr marL="457200" indent="-457200" algn="just"/>
            <a:r>
              <a:rPr lang="en-US" sz="2400" b="1" dirty="0" smtClean="0">
                <a:solidFill>
                  <a:schemeClr val="tx1"/>
                </a:solidFill>
              </a:rPr>
              <a:t>Example : Star fish </a:t>
            </a:r>
          </a:p>
          <a:p>
            <a:pPr marL="457200" indent="-457200" algn="just">
              <a:buFont typeface="Arial" pitchFamily="34" charset="0"/>
              <a:buChar char="•"/>
            </a:pPr>
            <a:r>
              <a:rPr lang="en-US" sz="2400" b="1" dirty="0" smtClean="0">
                <a:solidFill>
                  <a:srgbClr val="002060"/>
                </a:solidFill>
              </a:rPr>
              <a:t>At the </a:t>
            </a:r>
            <a:r>
              <a:rPr lang="en-US" sz="2400" b="1" dirty="0" err="1" smtClean="0">
                <a:solidFill>
                  <a:srgbClr val="002060"/>
                </a:solidFill>
              </a:rPr>
              <a:t>intial</a:t>
            </a:r>
            <a:r>
              <a:rPr lang="en-US" sz="2400" b="1" dirty="0" smtClean="0">
                <a:solidFill>
                  <a:srgbClr val="002060"/>
                </a:solidFill>
              </a:rPr>
              <a:t> stages of development star fish shows bilateral symmetry. However during metamorphosis they lose this bilateral symmetry and develop radial </a:t>
            </a:r>
            <a:r>
              <a:rPr lang="en-US" sz="2400" b="1" dirty="0" err="1" smtClean="0">
                <a:solidFill>
                  <a:srgbClr val="002060"/>
                </a:solidFill>
              </a:rPr>
              <a:t>symmetery</a:t>
            </a:r>
            <a:r>
              <a:rPr lang="en-US" sz="2400" b="1" dirty="0" smtClean="0">
                <a:solidFill>
                  <a:srgbClr val="002060"/>
                </a:solidFill>
              </a:rPr>
              <a:t> , most often </a:t>
            </a:r>
            <a:r>
              <a:rPr lang="en-US" sz="2400" b="1" dirty="0" err="1" smtClean="0">
                <a:solidFill>
                  <a:srgbClr val="002060"/>
                </a:solidFill>
              </a:rPr>
              <a:t>pentamerous</a:t>
            </a:r>
            <a:r>
              <a:rPr lang="en-US" sz="2400" b="1" dirty="0" smtClean="0">
                <a:solidFill>
                  <a:srgbClr val="002060"/>
                </a:solidFill>
              </a:rPr>
              <a:t> symmetry but other symmetries are also common. </a:t>
            </a:r>
            <a:endParaRPr lang="en-US" sz="2500" b="1" dirty="0" smtClean="0">
              <a:solidFill>
                <a:srgbClr val="002060"/>
              </a:solidFill>
            </a:endParaRPr>
          </a:p>
        </p:txBody>
      </p:sp>
      <p:sp>
        <p:nvSpPr>
          <p:cNvPr id="1026" name="AutoShape 2" descr="Image result for Radial Symmetry in starfis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534400" cy="37856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r>
              <a:rPr lang="en-US" sz="2400" b="1" dirty="0" smtClean="0">
                <a:solidFill>
                  <a:srgbClr val="7030A0"/>
                </a:solidFill>
              </a:rPr>
              <a:t>3. Bilateral Symmetry </a:t>
            </a:r>
          </a:p>
          <a:p>
            <a:pPr marL="457200" indent="-457200"/>
            <a:endParaRPr lang="en-US" sz="2400" b="1" dirty="0" smtClean="0">
              <a:solidFill>
                <a:srgbClr val="7030A0"/>
              </a:solidFill>
            </a:endParaRPr>
          </a:p>
          <a:p>
            <a:pPr marL="457200" indent="-457200" algn="just"/>
            <a:r>
              <a:rPr lang="en-US" sz="2400" b="1" dirty="0" smtClean="0">
                <a:solidFill>
                  <a:srgbClr val="FF0000"/>
                </a:solidFill>
              </a:rPr>
              <a:t>	</a:t>
            </a:r>
            <a:r>
              <a:rPr lang="en-US" sz="2400" b="1" dirty="0" smtClean="0">
                <a:solidFill>
                  <a:srgbClr val="7030A0"/>
                </a:solidFill>
              </a:rPr>
              <a:t>If Longitudinal plane passes through the axis of the body of animal and separate it in equal right and left sides, it is termed as mid –</a:t>
            </a:r>
            <a:r>
              <a:rPr lang="en-US" sz="2400" b="1" dirty="0" err="1" smtClean="0">
                <a:solidFill>
                  <a:srgbClr val="7030A0"/>
                </a:solidFill>
              </a:rPr>
              <a:t>sagital</a:t>
            </a:r>
            <a:r>
              <a:rPr lang="en-US" sz="2400" b="1" dirty="0" smtClean="0">
                <a:solidFill>
                  <a:srgbClr val="7030A0"/>
                </a:solidFill>
              </a:rPr>
              <a:t> plane. </a:t>
            </a:r>
          </a:p>
          <a:p>
            <a:pPr marL="457200" indent="-457200" algn="just"/>
            <a:endParaRPr lang="en-US" sz="2400" b="1" dirty="0" smtClean="0">
              <a:solidFill>
                <a:srgbClr val="7030A0"/>
              </a:solidFill>
            </a:endParaRPr>
          </a:p>
          <a:p>
            <a:pPr marL="457200" indent="-457200" algn="just"/>
            <a:r>
              <a:rPr lang="en-US" sz="2400" b="1" dirty="0" smtClean="0">
                <a:solidFill>
                  <a:srgbClr val="7030A0"/>
                </a:solidFill>
              </a:rPr>
              <a:t>	When body parts are arranged in roughly mirror image halves along mid-</a:t>
            </a:r>
            <a:r>
              <a:rPr lang="en-US" sz="2400" b="1" dirty="0" err="1" smtClean="0">
                <a:solidFill>
                  <a:srgbClr val="7030A0"/>
                </a:solidFill>
              </a:rPr>
              <a:t>sagitual</a:t>
            </a:r>
            <a:r>
              <a:rPr lang="en-US" sz="2400" b="1" dirty="0" smtClean="0">
                <a:solidFill>
                  <a:srgbClr val="7030A0"/>
                </a:solidFill>
              </a:rPr>
              <a:t> plane, it is known as Bilateral Symmetry.  </a:t>
            </a:r>
          </a:p>
          <a:p>
            <a:pPr marL="457200" indent="-457200" algn="just"/>
            <a:endParaRPr lang="en-US" sz="2400" b="1" dirty="0" smtClean="0">
              <a:solidFill>
                <a:srgbClr val="7030A0"/>
              </a:solidFill>
            </a:endParaRPr>
          </a:p>
          <a:p>
            <a:pPr marL="457200" indent="-457200" algn="just"/>
            <a:r>
              <a:rPr lang="en-US" sz="2400" b="1" dirty="0" smtClean="0">
                <a:solidFill>
                  <a:srgbClr val="7030A0"/>
                </a:solidFill>
              </a:rPr>
              <a:t>Example 1. Invertebrate - </a:t>
            </a:r>
            <a:r>
              <a:rPr lang="en-US" sz="2400" b="1" dirty="0" err="1" smtClean="0">
                <a:solidFill>
                  <a:srgbClr val="7030A0"/>
                </a:solidFill>
              </a:rPr>
              <a:t>Planaria</a:t>
            </a:r>
            <a:r>
              <a:rPr lang="en-US" sz="2400" b="1" dirty="0" smtClean="0">
                <a:solidFill>
                  <a:srgbClr val="7030A0"/>
                </a:solidFill>
              </a:rPr>
              <a:t> 2.  Vertebrate - Man  </a:t>
            </a:r>
            <a:endParaRPr lang="en-US" sz="2500" b="1" dirty="0" smtClean="0">
              <a:solidFill>
                <a:srgbClr val="7030A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52400"/>
            <a:ext cx="693420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t>EVOLUTIONARY SIGNIFICANCE OF SYMMETRY </a:t>
            </a:r>
            <a:endParaRPr lang="en-US" sz="2400" b="1" dirty="0"/>
          </a:p>
        </p:txBody>
      </p:sp>
      <p:sp>
        <p:nvSpPr>
          <p:cNvPr id="5" name="TextBox 4"/>
          <p:cNvSpPr txBox="1"/>
          <p:nvPr/>
        </p:nvSpPr>
        <p:spPr>
          <a:xfrm>
            <a:off x="457200" y="762000"/>
            <a:ext cx="8382000" cy="540147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300" b="1" dirty="0" smtClean="0"/>
              <a:t>Symmetry has evolved for unidirectional, purposeful and intentional movements towards  food or better locations or away from danger.</a:t>
            </a:r>
          </a:p>
          <a:p>
            <a:pPr algn="just"/>
            <a:endParaRPr lang="en-US" sz="2300" b="1" dirty="0" smtClean="0"/>
          </a:p>
          <a:p>
            <a:pPr algn="just"/>
            <a:r>
              <a:rPr lang="en-US" sz="2300" b="1" dirty="0" smtClean="0"/>
              <a:t>Radial symmetry helps the animals for collecting food and defense but bilateral symmetry maximized the necessary force to change direction. This gave a selective advantage to the bilateral animal during evolution as compared to other symmetry types. </a:t>
            </a:r>
          </a:p>
          <a:p>
            <a:pPr algn="just"/>
            <a:endParaRPr lang="en-US" sz="2300" b="1" dirty="0" smtClean="0"/>
          </a:p>
          <a:p>
            <a:pPr algn="just"/>
            <a:r>
              <a:rPr lang="en-US" sz="2300" b="1" dirty="0" smtClean="0"/>
              <a:t>Approximately 99% of animal species are bilaterally symmetrical. Bilateral symmetry has first developed in flat animals. </a:t>
            </a:r>
          </a:p>
          <a:p>
            <a:pPr algn="just"/>
            <a:endParaRPr lang="en-US" sz="2300" b="1" dirty="0" smtClean="0"/>
          </a:p>
          <a:p>
            <a:pPr algn="just"/>
            <a:r>
              <a:rPr lang="en-US" sz="2300" b="1" dirty="0" smtClean="0"/>
              <a:t>Bilateral symmetry helped the animal to become fit for survival, since it is significant for prey, for predators as  well as in finding food and mate.    </a:t>
            </a:r>
            <a:endParaRPr lang="en-US" sz="23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990600"/>
            <a:ext cx="8610600" cy="427809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b="1" dirty="0" smtClean="0">
                <a:solidFill>
                  <a:srgbClr val="7030A0"/>
                </a:solidFill>
              </a:rPr>
              <a:t>1.3  </a:t>
            </a:r>
            <a:r>
              <a:rPr lang="en-US" sz="2800" b="1" dirty="0" err="1" smtClean="0">
                <a:solidFill>
                  <a:srgbClr val="7030A0"/>
                </a:solidFill>
              </a:rPr>
              <a:t>Coelom</a:t>
            </a:r>
            <a:r>
              <a:rPr lang="en-US" sz="2800" b="1" dirty="0" smtClean="0">
                <a:solidFill>
                  <a:srgbClr val="7030A0"/>
                </a:solidFill>
              </a:rPr>
              <a:t> </a:t>
            </a:r>
          </a:p>
          <a:p>
            <a:r>
              <a:rPr lang="en-US" sz="2800" b="1" dirty="0" smtClean="0">
                <a:solidFill>
                  <a:srgbClr val="7030A0"/>
                </a:solidFill>
              </a:rPr>
              <a:t>1.3.2. Basic concept and definition</a:t>
            </a:r>
          </a:p>
          <a:p>
            <a:pPr algn="just">
              <a:lnSpc>
                <a:spcPct val="150000"/>
              </a:lnSpc>
              <a:buFont typeface="Arial" pitchFamily="34" charset="0"/>
              <a:buChar char="•"/>
            </a:pPr>
            <a:r>
              <a:rPr lang="en-US" sz="2400" b="1" dirty="0" smtClean="0"/>
              <a:t>The term </a:t>
            </a:r>
            <a:r>
              <a:rPr lang="en-US" sz="2400" b="1" dirty="0" err="1" smtClean="0"/>
              <a:t>coelom</a:t>
            </a:r>
            <a:r>
              <a:rPr lang="en-US" sz="2400" b="1" dirty="0" smtClean="0"/>
              <a:t> is derived from the </a:t>
            </a:r>
            <a:r>
              <a:rPr lang="en-US" sz="2400" b="1" dirty="0" err="1" smtClean="0"/>
              <a:t>greek</a:t>
            </a:r>
            <a:r>
              <a:rPr lang="en-US" sz="2400" b="1" dirty="0" smtClean="0"/>
              <a:t> word ‘</a:t>
            </a:r>
            <a:r>
              <a:rPr lang="en-US" sz="2400" b="1" dirty="0" err="1" smtClean="0"/>
              <a:t>Koilia</a:t>
            </a:r>
            <a:r>
              <a:rPr lang="en-US" sz="2400" b="1" dirty="0" smtClean="0"/>
              <a:t>’ meaning ‘cavity’. </a:t>
            </a:r>
            <a:r>
              <a:rPr lang="en-US" sz="2400" b="1" dirty="0" err="1" smtClean="0"/>
              <a:t>Coelom</a:t>
            </a:r>
            <a:r>
              <a:rPr lang="en-US" sz="2400" b="1" dirty="0" smtClean="0"/>
              <a:t> is a fluid filled body cavity which is completely  lined by mesoderm.    </a:t>
            </a:r>
          </a:p>
          <a:p>
            <a:pPr algn="just">
              <a:lnSpc>
                <a:spcPct val="150000"/>
              </a:lnSpc>
            </a:pPr>
            <a:endParaRPr lang="en-US" sz="2400" b="1" dirty="0" smtClean="0"/>
          </a:p>
          <a:p>
            <a:pPr algn="just">
              <a:lnSpc>
                <a:spcPct val="150000"/>
              </a:lnSpc>
              <a:buFont typeface="Arial" pitchFamily="34" charset="0"/>
              <a:buChar char="•"/>
            </a:pPr>
            <a:r>
              <a:rPr lang="en-US" sz="2400" b="1" dirty="0" err="1" smtClean="0"/>
              <a:t>Coelom</a:t>
            </a:r>
            <a:r>
              <a:rPr lang="en-US" sz="2400" b="1" dirty="0" smtClean="0"/>
              <a:t> is found in </a:t>
            </a:r>
            <a:r>
              <a:rPr lang="en-US" sz="2400" b="1" dirty="0" err="1" smtClean="0"/>
              <a:t>multicellular</a:t>
            </a:r>
            <a:r>
              <a:rPr lang="en-US" sz="2400" b="1" dirty="0" smtClean="0"/>
              <a:t>, bilateral and </a:t>
            </a:r>
            <a:r>
              <a:rPr lang="en-US" sz="2400" b="1" dirty="0" err="1" smtClean="0"/>
              <a:t>triplobalstic</a:t>
            </a:r>
            <a:r>
              <a:rPr lang="en-US" sz="2400" b="1" dirty="0" smtClean="0"/>
              <a:t> organisms.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0"/>
            <a:ext cx="8610600" cy="39703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smtClean="0"/>
              <a:t>Types : There are three types of </a:t>
            </a:r>
            <a:r>
              <a:rPr lang="en-US" sz="2400" b="1" dirty="0" err="1" smtClean="0"/>
              <a:t>triploblastic</a:t>
            </a:r>
            <a:r>
              <a:rPr lang="en-US" sz="2400" b="1" dirty="0" smtClean="0"/>
              <a:t> animals based on the presence of </a:t>
            </a:r>
            <a:r>
              <a:rPr lang="en-US" sz="2400" b="1" dirty="0" err="1" smtClean="0"/>
              <a:t>coelom</a:t>
            </a:r>
            <a:r>
              <a:rPr lang="en-US" sz="2400" b="1" dirty="0" smtClean="0"/>
              <a:t> and they are </a:t>
            </a:r>
          </a:p>
          <a:p>
            <a:pPr algn="just">
              <a:lnSpc>
                <a:spcPct val="150000"/>
              </a:lnSpc>
              <a:buFont typeface="Arial" pitchFamily="34" charset="0"/>
              <a:buChar char="•"/>
            </a:pPr>
            <a:r>
              <a:rPr lang="en-US" sz="2400" b="1" dirty="0" err="1" smtClean="0"/>
              <a:t>Acoelomates</a:t>
            </a:r>
            <a:r>
              <a:rPr lang="en-US" sz="2400" b="1" dirty="0" smtClean="0"/>
              <a:t>-  Animals without a </a:t>
            </a:r>
            <a:r>
              <a:rPr lang="en-US" sz="2400" b="1" dirty="0" err="1" smtClean="0"/>
              <a:t>coelom</a:t>
            </a:r>
            <a:r>
              <a:rPr lang="en-US" sz="2400" b="1" dirty="0" smtClean="0"/>
              <a:t>. e.g. flat worms (Liver fluke )</a:t>
            </a:r>
          </a:p>
          <a:p>
            <a:pPr algn="just">
              <a:lnSpc>
                <a:spcPct val="150000"/>
              </a:lnSpc>
              <a:buFont typeface="Arial" pitchFamily="34" charset="0"/>
              <a:buChar char="•"/>
            </a:pPr>
            <a:r>
              <a:rPr lang="en-US" sz="2400" b="1" dirty="0" err="1" smtClean="0"/>
              <a:t>Coelomates</a:t>
            </a:r>
            <a:r>
              <a:rPr lang="en-US" sz="2400" b="1" dirty="0" smtClean="0"/>
              <a:t> – Animals have </a:t>
            </a:r>
            <a:r>
              <a:rPr lang="en-US" sz="2400" b="1" dirty="0" err="1" smtClean="0"/>
              <a:t>coelom</a:t>
            </a:r>
            <a:r>
              <a:rPr lang="en-US" sz="2400" b="1" dirty="0" smtClean="0"/>
              <a:t>.  e.g. All chordates </a:t>
            </a:r>
          </a:p>
          <a:p>
            <a:pPr algn="just">
              <a:lnSpc>
                <a:spcPct val="150000"/>
              </a:lnSpc>
              <a:buFont typeface="Arial" pitchFamily="34" charset="0"/>
              <a:buChar char="•"/>
            </a:pPr>
            <a:r>
              <a:rPr lang="en-US" sz="2400" b="1" dirty="0" err="1" smtClean="0"/>
              <a:t>Pseudocoelomates</a:t>
            </a:r>
            <a:r>
              <a:rPr lang="en-US" sz="2400" b="1" dirty="0" smtClean="0"/>
              <a:t>- Animals posses a cavity called as ‘false </a:t>
            </a:r>
            <a:r>
              <a:rPr lang="en-US" sz="2400" b="1" dirty="0" err="1" smtClean="0"/>
              <a:t>coelom</a:t>
            </a:r>
            <a:r>
              <a:rPr lang="en-US" sz="2400" b="1" dirty="0" smtClean="0"/>
              <a:t>’ between the gut and body wall. e.g.  Nematodes, Rotifers </a:t>
            </a:r>
            <a:endParaRPr lang="en-US"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smtClean="0"/>
              <a:t>Formation of </a:t>
            </a:r>
            <a:r>
              <a:rPr lang="en-US" sz="2400" b="1" dirty="0" err="1" smtClean="0"/>
              <a:t>Coelom</a:t>
            </a:r>
            <a:r>
              <a:rPr lang="en-US" sz="2400" b="1" dirty="0" smtClean="0"/>
              <a:t> </a:t>
            </a:r>
          </a:p>
          <a:p>
            <a:pPr algn="just">
              <a:lnSpc>
                <a:spcPct val="150000"/>
              </a:lnSpc>
              <a:buFont typeface="Arial" pitchFamily="34" charset="0"/>
              <a:buChar char="•"/>
            </a:pPr>
            <a:r>
              <a:rPr lang="en-US" sz="2400" b="1" dirty="0" err="1" smtClean="0"/>
              <a:t>Triploblastic</a:t>
            </a:r>
            <a:r>
              <a:rPr lang="en-US" sz="2400" b="1" dirty="0" smtClean="0"/>
              <a:t> animals have three germ layers </a:t>
            </a:r>
          </a:p>
          <a:p>
            <a:pPr marL="457200" indent="-457200" algn="just">
              <a:lnSpc>
                <a:spcPct val="150000"/>
              </a:lnSpc>
              <a:buAutoNum type="arabicPeriod"/>
            </a:pPr>
            <a:r>
              <a:rPr lang="en-US" sz="2400" b="1" dirty="0" smtClean="0"/>
              <a:t>Outer ectoderm </a:t>
            </a:r>
          </a:p>
          <a:p>
            <a:pPr marL="457200" indent="-457200" algn="just">
              <a:lnSpc>
                <a:spcPct val="150000"/>
              </a:lnSpc>
              <a:buAutoNum type="arabicPeriod"/>
            </a:pPr>
            <a:r>
              <a:rPr lang="en-US" sz="2400" b="1" dirty="0" smtClean="0"/>
              <a:t>Middle mesoderm </a:t>
            </a:r>
          </a:p>
          <a:p>
            <a:pPr marL="457200" indent="-457200" algn="just">
              <a:lnSpc>
                <a:spcPct val="150000"/>
              </a:lnSpc>
              <a:buAutoNum type="arabicPeriod"/>
            </a:pPr>
            <a:r>
              <a:rPr lang="en-US" sz="2400" b="1" dirty="0" smtClean="0"/>
              <a:t>Inner endoderm </a:t>
            </a:r>
          </a:p>
          <a:p>
            <a:pPr marL="457200" indent="-457200" algn="just">
              <a:lnSpc>
                <a:spcPct val="150000"/>
              </a:lnSpc>
            </a:pPr>
            <a:r>
              <a:rPr lang="en-US" sz="2400" b="1" dirty="0" smtClean="0"/>
              <a:t>Formation of </a:t>
            </a:r>
            <a:r>
              <a:rPr lang="en-US" sz="2400" b="1" dirty="0" err="1" smtClean="0"/>
              <a:t>Coelom</a:t>
            </a:r>
            <a:r>
              <a:rPr lang="en-US" sz="2400" b="1" dirty="0" smtClean="0"/>
              <a:t> </a:t>
            </a:r>
          </a:p>
          <a:p>
            <a:pPr marL="457200" indent="-457200" algn="just">
              <a:lnSpc>
                <a:spcPct val="150000"/>
              </a:lnSpc>
              <a:buFont typeface="Arial" pitchFamily="34" charset="0"/>
              <a:buChar char="•"/>
            </a:pPr>
            <a:r>
              <a:rPr lang="en-US" sz="2400" b="1" dirty="0" err="1" smtClean="0"/>
              <a:t>Triploblastic</a:t>
            </a:r>
            <a:r>
              <a:rPr lang="en-US" sz="2400" b="1" dirty="0" smtClean="0"/>
              <a:t> animals show two ways of </a:t>
            </a:r>
            <a:r>
              <a:rPr lang="en-US" sz="2400" b="1" dirty="0" err="1" smtClean="0"/>
              <a:t>coelom</a:t>
            </a:r>
            <a:r>
              <a:rPr lang="en-US" sz="2400" b="1" dirty="0" smtClean="0"/>
              <a:t> formation i.e. </a:t>
            </a:r>
            <a:r>
              <a:rPr lang="en-US" sz="2400" b="1" dirty="0" err="1" smtClean="0"/>
              <a:t>Schizocoely</a:t>
            </a:r>
            <a:r>
              <a:rPr lang="en-US" sz="2400" b="1" dirty="0" smtClean="0"/>
              <a:t> and </a:t>
            </a:r>
            <a:r>
              <a:rPr lang="en-US" sz="2400" b="1" dirty="0" err="1" smtClean="0"/>
              <a:t>Enterocoely</a:t>
            </a:r>
            <a:r>
              <a:rPr lang="en-US" sz="2400" b="1" dirty="0" smtClean="0"/>
              <a:t>.   </a:t>
            </a:r>
          </a:p>
          <a:p>
            <a:pPr marL="457200" indent="-457200" algn="just">
              <a:lnSpc>
                <a:spcPct val="150000"/>
              </a:lnSpc>
            </a:pPr>
            <a:r>
              <a:rPr lang="en-US" sz="2400" b="1" dirty="0" smtClean="0"/>
              <a:t>1. </a:t>
            </a:r>
            <a:r>
              <a:rPr lang="en-US" sz="2400" b="1" dirty="0" err="1" smtClean="0"/>
              <a:t>Schizoceoly</a:t>
            </a:r>
            <a:r>
              <a:rPr lang="en-US" sz="2400" b="1" dirty="0" smtClean="0"/>
              <a:t>: In this process </a:t>
            </a:r>
            <a:r>
              <a:rPr lang="en-US" sz="2400" b="1" dirty="0" err="1" smtClean="0"/>
              <a:t>coelom</a:t>
            </a:r>
            <a:r>
              <a:rPr lang="en-US" sz="2400" b="1" dirty="0" smtClean="0"/>
              <a:t> arises by splitting mesoderm during embryonic development. </a:t>
            </a:r>
          </a:p>
          <a:p>
            <a:pPr marL="457200" indent="-457200" algn="just">
              <a:lnSpc>
                <a:spcPct val="150000"/>
              </a:lnSpc>
            </a:pPr>
            <a:r>
              <a:rPr lang="en-US" sz="2400" b="1" dirty="0" smtClean="0"/>
              <a:t>e.g. </a:t>
            </a:r>
            <a:r>
              <a:rPr lang="en-US" sz="2400" b="1" dirty="0" err="1" smtClean="0"/>
              <a:t>Mollusca</a:t>
            </a:r>
            <a:r>
              <a:rPr lang="en-US" sz="2400" b="1" dirty="0" smtClean="0"/>
              <a:t>, </a:t>
            </a:r>
            <a:r>
              <a:rPr lang="en-US" sz="2400" b="1" dirty="0" err="1" smtClean="0"/>
              <a:t>Sipuncula</a:t>
            </a:r>
            <a:r>
              <a:rPr lang="en-US" sz="2400" b="1" dirty="0" smtClean="0"/>
              <a:t>, </a:t>
            </a:r>
            <a:r>
              <a:rPr lang="en-US" sz="2400" b="1" dirty="0" err="1" smtClean="0"/>
              <a:t>Annelida</a:t>
            </a:r>
            <a:r>
              <a:rPr lang="en-US" sz="2400" b="1" dirty="0" smtClean="0"/>
              <a:t>, </a:t>
            </a:r>
            <a:r>
              <a:rPr lang="en-US" sz="2400" b="1" dirty="0" err="1" smtClean="0"/>
              <a:t>Arthropoda</a:t>
            </a:r>
            <a:r>
              <a:rPr lang="en-US" sz="2400" b="1" dirty="0" smtClean="0"/>
              <a:t> and </a:t>
            </a:r>
            <a:r>
              <a:rPr lang="en-US" sz="2400" b="1" dirty="0" err="1" smtClean="0"/>
              <a:t>Onychopohora</a:t>
            </a:r>
            <a:r>
              <a:rPr lang="en-US" sz="2400" b="1" dirty="0" smtClean="0"/>
              <a:t>    </a:t>
            </a:r>
            <a:endParaRPr lang="en-US" sz="2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smtClean="0"/>
              <a:t>2. </a:t>
            </a:r>
            <a:r>
              <a:rPr lang="en-US" sz="2400" b="1" dirty="0" err="1" smtClean="0"/>
              <a:t>Enterocoely</a:t>
            </a:r>
            <a:r>
              <a:rPr lang="en-US" sz="2400" b="1" dirty="0" smtClean="0"/>
              <a:t> </a:t>
            </a:r>
          </a:p>
          <a:p>
            <a:pPr algn="just">
              <a:lnSpc>
                <a:spcPct val="150000"/>
              </a:lnSpc>
            </a:pPr>
            <a:r>
              <a:rPr lang="en-US" sz="2400" b="1" dirty="0" smtClean="0"/>
              <a:t>It is the process in which </a:t>
            </a:r>
            <a:r>
              <a:rPr lang="en-US" sz="2400" b="1" dirty="0" err="1" smtClean="0"/>
              <a:t>coelom</a:t>
            </a:r>
            <a:r>
              <a:rPr lang="en-US" sz="2400" b="1" dirty="0" smtClean="0"/>
              <a:t> is formed by the </a:t>
            </a:r>
            <a:r>
              <a:rPr lang="en-US" sz="2400" b="1" dirty="0" err="1" smtClean="0"/>
              <a:t>evagination</a:t>
            </a:r>
            <a:r>
              <a:rPr lang="en-US" sz="2400" b="1" dirty="0" smtClean="0"/>
              <a:t> of pouch –like structures from the embryonic archenteron. </a:t>
            </a:r>
          </a:p>
          <a:p>
            <a:pPr algn="just">
              <a:lnSpc>
                <a:spcPct val="150000"/>
              </a:lnSpc>
            </a:pPr>
            <a:r>
              <a:rPr lang="en-US" sz="2400" b="1" dirty="0" smtClean="0"/>
              <a:t>These pouches with central cavity get detached from archenteron, enlarge and occupy the whole body as </a:t>
            </a:r>
            <a:r>
              <a:rPr lang="en-US" sz="2400" b="1" dirty="0" err="1" smtClean="0"/>
              <a:t>coelom</a:t>
            </a:r>
            <a:r>
              <a:rPr lang="en-US" sz="2400" b="1" dirty="0" smtClean="0"/>
              <a:t>. </a:t>
            </a:r>
          </a:p>
          <a:p>
            <a:pPr algn="just">
              <a:lnSpc>
                <a:spcPct val="150000"/>
              </a:lnSpc>
            </a:pPr>
            <a:r>
              <a:rPr lang="en-US" sz="2400" b="1" dirty="0" smtClean="0"/>
              <a:t>e.g. </a:t>
            </a:r>
            <a:r>
              <a:rPr lang="en-US" sz="2400" b="1" dirty="0" err="1" smtClean="0"/>
              <a:t>Echinodermata</a:t>
            </a:r>
            <a:r>
              <a:rPr lang="en-US" sz="2400" b="1" dirty="0" smtClean="0"/>
              <a:t>, </a:t>
            </a:r>
            <a:r>
              <a:rPr lang="en-US" sz="2400" b="1" dirty="0" err="1" smtClean="0"/>
              <a:t>Hemichordata</a:t>
            </a:r>
            <a:r>
              <a:rPr lang="en-US" sz="2400" b="1" dirty="0" smtClean="0"/>
              <a:t> and </a:t>
            </a:r>
            <a:r>
              <a:rPr lang="en-US" sz="2400" b="1" dirty="0" err="1" smtClean="0"/>
              <a:t>chordata</a:t>
            </a:r>
            <a:r>
              <a:rPr lang="en-US" sz="2400" b="1" dirty="0" smtClean="0"/>
              <a:t>. </a:t>
            </a:r>
          </a:p>
          <a:p>
            <a:pPr algn="just">
              <a:lnSpc>
                <a:spcPct val="150000"/>
              </a:lnSpc>
            </a:pPr>
            <a:r>
              <a:rPr lang="en-US" sz="2400" b="1" dirty="0" smtClean="0"/>
              <a:t>3. </a:t>
            </a:r>
            <a:r>
              <a:rPr lang="en-US" sz="2400" b="1" dirty="0" err="1" smtClean="0"/>
              <a:t>Myocoel</a:t>
            </a:r>
            <a:r>
              <a:rPr lang="en-US" sz="2400" b="1" dirty="0" smtClean="0"/>
              <a:t> </a:t>
            </a:r>
          </a:p>
          <a:p>
            <a:pPr algn="just">
              <a:lnSpc>
                <a:spcPct val="150000"/>
              </a:lnSpc>
            </a:pPr>
            <a:r>
              <a:rPr lang="en-US" sz="2400" b="1" dirty="0" smtClean="0"/>
              <a:t>The </a:t>
            </a:r>
            <a:r>
              <a:rPr lang="en-US" sz="2400" b="1" dirty="0" err="1" smtClean="0"/>
              <a:t>mesencyme</a:t>
            </a:r>
            <a:r>
              <a:rPr lang="en-US" sz="2400" b="1" dirty="0" smtClean="0"/>
              <a:t> rearranges to enclose a space i.e. </a:t>
            </a:r>
            <a:r>
              <a:rPr lang="en-US" sz="2400" b="1" dirty="0" err="1" smtClean="0"/>
              <a:t>coleom</a:t>
            </a:r>
            <a:r>
              <a:rPr lang="en-US" sz="2400" b="1" dirty="0" smtClean="0"/>
              <a:t> called </a:t>
            </a:r>
            <a:r>
              <a:rPr lang="en-US" sz="2400" b="1" dirty="0" err="1" smtClean="0"/>
              <a:t>myocoel</a:t>
            </a:r>
            <a:r>
              <a:rPr lang="en-US" sz="2400" b="1" dirty="0" smtClean="0"/>
              <a:t>. It is a rare method neither </a:t>
            </a:r>
            <a:r>
              <a:rPr lang="en-US" sz="2400" b="1" dirty="0" err="1" smtClean="0"/>
              <a:t>enterocoelus</a:t>
            </a:r>
            <a:r>
              <a:rPr lang="en-US" sz="2400" b="1" dirty="0" smtClean="0"/>
              <a:t> nor </a:t>
            </a:r>
            <a:r>
              <a:rPr lang="en-US" sz="2400" b="1" dirty="0" err="1" smtClean="0"/>
              <a:t>schizocoelus</a:t>
            </a:r>
            <a:r>
              <a:rPr lang="en-US" sz="2400" b="1" dirty="0" smtClean="0"/>
              <a:t> e.g. seen in </a:t>
            </a:r>
            <a:r>
              <a:rPr lang="en-US" sz="2400" b="1" dirty="0" err="1" smtClean="0"/>
              <a:t>Phoronidans</a:t>
            </a:r>
            <a:r>
              <a:rPr lang="en-US" sz="2400" b="1" dirty="0" smtClean="0"/>
              <a:t>.  </a:t>
            </a:r>
          </a:p>
          <a:p>
            <a:pPr algn="just">
              <a:lnSpc>
                <a:spcPct val="150000"/>
              </a:lnSpc>
            </a:pPr>
            <a:r>
              <a:rPr lang="en-US" sz="2400" b="1"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smtClean="0"/>
              <a:t>EVOLUTIONARY SIGNIFICANCE OF COELOM </a:t>
            </a:r>
          </a:p>
          <a:p>
            <a:pPr algn="just">
              <a:lnSpc>
                <a:spcPct val="150000"/>
              </a:lnSpc>
            </a:pPr>
            <a:r>
              <a:rPr lang="en-US" sz="2400" b="1" dirty="0" smtClean="0"/>
              <a:t>1. Protect organs from shock and injury. </a:t>
            </a:r>
          </a:p>
          <a:p>
            <a:pPr algn="just">
              <a:lnSpc>
                <a:spcPct val="150000"/>
              </a:lnSpc>
            </a:pPr>
            <a:r>
              <a:rPr lang="en-US" sz="2400" b="1" dirty="0" smtClean="0"/>
              <a:t>2. </a:t>
            </a:r>
            <a:r>
              <a:rPr lang="en-US" sz="2400" b="1" dirty="0" err="1" smtClean="0"/>
              <a:t>Coelomic</a:t>
            </a:r>
            <a:r>
              <a:rPr lang="en-US" sz="2400" b="1" dirty="0" smtClean="0"/>
              <a:t>  fluid assists the body processes and acts as a </a:t>
            </a:r>
            <a:r>
              <a:rPr lang="en-US" sz="2400" b="1" dirty="0" err="1" smtClean="0"/>
              <a:t>hydroskeleton</a:t>
            </a:r>
            <a:r>
              <a:rPr lang="en-US" sz="2400" b="1" dirty="0" smtClean="0"/>
              <a:t>. </a:t>
            </a:r>
          </a:p>
          <a:p>
            <a:pPr algn="just">
              <a:lnSpc>
                <a:spcPct val="150000"/>
              </a:lnSpc>
            </a:pPr>
            <a:r>
              <a:rPr lang="en-US" sz="2400" b="1" dirty="0" smtClean="0"/>
              <a:t>3. It serves for transport of gases, nutrients and waste products between different parts of the body. </a:t>
            </a:r>
          </a:p>
          <a:p>
            <a:pPr algn="just">
              <a:lnSpc>
                <a:spcPct val="150000"/>
              </a:lnSpc>
            </a:pPr>
            <a:r>
              <a:rPr lang="en-US" sz="2400" b="1" dirty="0" smtClean="0"/>
              <a:t>4. It allows storage of sperms and eggs during maturation and it acts as a </a:t>
            </a:r>
            <a:r>
              <a:rPr lang="en-US" sz="2400" b="1" dirty="0" err="1" smtClean="0"/>
              <a:t>reservior</a:t>
            </a:r>
            <a:r>
              <a:rPr lang="en-US" sz="2400" b="1" dirty="0" smtClean="0"/>
              <a:t> and helps for removal of waste.</a:t>
            </a:r>
          </a:p>
          <a:p>
            <a:pPr algn="just">
              <a:lnSpc>
                <a:spcPct val="150000"/>
              </a:lnSpc>
            </a:pPr>
            <a:r>
              <a:rPr lang="en-US" sz="2400" b="1" dirty="0" smtClean="0"/>
              <a:t>5. </a:t>
            </a:r>
            <a:r>
              <a:rPr lang="en-US" sz="2400" b="1" dirty="0" err="1" smtClean="0"/>
              <a:t>Coelom</a:t>
            </a:r>
            <a:r>
              <a:rPr lang="en-US" sz="2400" b="1" dirty="0" smtClean="0"/>
              <a:t> allows internal organs to change shape, as they grow and move </a:t>
            </a:r>
            <a:r>
              <a:rPr lang="en-US" sz="2400" b="1" dirty="0" err="1" smtClean="0"/>
              <a:t>indpendantly</a:t>
            </a:r>
            <a:r>
              <a:rPr lang="en-US" sz="2400" b="1" dirty="0" smtClean="0"/>
              <a:t> of outer body wall, creating more </a:t>
            </a:r>
            <a:r>
              <a:rPr lang="en-US" sz="2400" b="1" dirty="0" err="1" smtClean="0"/>
              <a:t>physiologhical</a:t>
            </a:r>
            <a:r>
              <a:rPr lang="en-US" sz="2400" b="1" dirty="0" smtClean="0"/>
              <a:t> and evolutionary flexibility.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381000"/>
            <a:ext cx="5499519" cy="52322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a:r>
              <a:rPr lang="en-US" sz="2800" b="1" dirty="0" smtClean="0">
                <a:solidFill>
                  <a:srgbClr val="C00000"/>
                </a:solidFill>
              </a:rPr>
              <a:t>UNIT 1: PRINCIPLES OF TAXONOMY </a:t>
            </a:r>
            <a:endParaRPr lang="en-US" sz="2800" b="1" dirty="0">
              <a:solidFill>
                <a:srgbClr val="C00000"/>
              </a:solidFill>
            </a:endParaRPr>
          </a:p>
        </p:txBody>
      </p:sp>
      <p:sp>
        <p:nvSpPr>
          <p:cNvPr id="5" name="TextBox 4"/>
          <p:cNvSpPr txBox="1"/>
          <p:nvPr/>
        </p:nvSpPr>
        <p:spPr>
          <a:xfrm>
            <a:off x="304800" y="1066800"/>
            <a:ext cx="8534400"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dirty="0" smtClean="0"/>
              <a:t>1.1 Levels of Organization</a:t>
            </a:r>
          </a:p>
          <a:p>
            <a:endParaRPr lang="en-US" sz="2400" b="1" dirty="0" smtClean="0"/>
          </a:p>
          <a:p>
            <a:r>
              <a:rPr lang="en-US" sz="2400" b="1" dirty="0" err="1" smtClean="0"/>
              <a:t>Unicellularity</a:t>
            </a:r>
            <a:r>
              <a:rPr lang="en-US" sz="2400" b="1" dirty="0" smtClean="0"/>
              <a:t>, Colonization of cells and </a:t>
            </a:r>
            <a:r>
              <a:rPr lang="en-US" sz="2400" b="1" dirty="0" err="1" smtClean="0"/>
              <a:t>multicellularity</a:t>
            </a:r>
            <a:r>
              <a:rPr lang="en-US" sz="2400" b="1" dirty="0" smtClean="0"/>
              <a:t>.</a:t>
            </a:r>
          </a:p>
          <a:p>
            <a:endParaRPr lang="en-US" sz="2400" b="1" dirty="0" smtClean="0"/>
          </a:p>
          <a:p>
            <a:pPr marL="457200" indent="-457200">
              <a:buAutoNum type="alphaLcParenR"/>
            </a:pPr>
            <a:r>
              <a:rPr lang="en-US" sz="2400" b="1" dirty="0" err="1" smtClean="0"/>
              <a:t>Unicellularity</a:t>
            </a:r>
            <a:r>
              <a:rPr lang="en-US" sz="2400" b="1" dirty="0" smtClean="0"/>
              <a:t> (Single cell)</a:t>
            </a:r>
          </a:p>
          <a:p>
            <a:pPr marL="457200" indent="-457200">
              <a:buFont typeface="Arial" pitchFamily="34" charset="0"/>
              <a:buChar char="•"/>
            </a:pPr>
            <a:r>
              <a:rPr lang="en-US" sz="2400" b="1" dirty="0" smtClean="0"/>
              <a:t>It can be eukaryotic or prokaryotic. </a:t>
            </a:r>
          </a:p>
          <a:p>
            <a:pPr marL="457200" indent="-457200">
              <a:buFont typeface="Arial" pitchFamily="34" charset="0"/>
              <a:buChar char="•"/>
            </a:pPr>
            <a:r>
              <a:rPr lang="en-US" sz="2400" b="1" dirty="0" smtClean="0"/>
              <a:t>Prokaryotic cells do not have membrane bound nucleus. </a:t>
            </a:r>
          </a:p>
          <a:p>
            <a:pPr marL="457200" indent="-457200">
              <a:buFont typeface="Arial" pitchFamily="34" charset="0"/>
              <a:buChar char="•"/>
            </a:pPr>
            <a:r>
              <a:rPr lang="en-US" sz="2400" b="1" dirty="0" smtClean="0"/>
              <a:t>Eukaryotic cells have membrane bound nucleus. </a:t>
            </a:r>
          </a:p>
          <a:p>
            <a:pPr marL="457200" indent="-457200">
              <a:buFont typeface="Arial" pitchFamily="34" charset="0"/>
              <a:buChar char="•"/>
            </a:pPr>
            <a:r>
              <a:rPr lang="en-US" sz="2400" b="1" dirty="0" smtClean="0"/>
              <a:t>The examples of unicellular organisms are bacteria, protozoa, unicellular algae, unicellular fungi etc. </a:t>
            </a:r>
          </a:p>
          <a:p>
            <a:pPr marL="457200" indent="-457200">
              <a:buFont typeface="Arial" pitchFamily="34" charset="0"/>
              <a:buChar char="•"/>
            </a:pPr>
            <a:r>
              <a:rPr lang="en-US" sz="2400" b="1" dirty="0" smtClean="0"/>
              <a:t>All vital functions are carried out within single cells. Their reproduction may be sexual or asexual. </a:t>
            </a:r>
          </a:p>
          <a:p>
            <a:pPr marL="457200" indent="-457200">
              <a:buFont typeface="Arial" pitchFamily="34" charset="0"/>
              <a:buChar char="•"/>
            </a:pPr>
            <a:r>
              <a:rPr lang="en-US" sz="2400" b="1" dirty="0" smtClean="0"/>
              <a:t>Unicellular organisms are believed to have formed 3.8 billon years. They do not have tissues or organs. </a:t>
            </a:r>
            <a:endParaRPr lang="en-US"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err="1" smtClean="0"/>
              <a:t>Metamerism</a:t>
            </a:r>
            <a:endParaRPr lang="en-US" sz="2400" b="1" dirty="0" smtClean="0"/>
          </a:p>
          <a:p>
            <a:pPr algn="just"/>
            <a:r>
              <a:rPr lang="en-US" sz="2400" b="1" dirty="0" smtClean="0"/>
              <a:t>It is a body plan in which the similar body segments and organ systems are serially repeated one after another. </a:t>
            </a:r>
          </a:p>
          <a:p>
            <a:pPr algn="just"/>
            <a:r>
              <a:rPr lang="en-US" sz="2800" b="1" i="1" dirty="0" smtClean="0">
                <a:solidFill>
                  <a:srgbClr val="7030A0"/>
                </a:solidFill>
              </a:rPr>
              <a:t>“When the body of animal has linear series of repeating parts from anterior up to posterior end, it is called as segmentation or </a:t>
            </a:r>
            <a:r>
              <a:rPr lang="en-US" sz="2800" b="1" i="1" dirty="0" err="1" smtClean="0">
                <a:solidFill>
                  <a:srgbClr val="7030A0"/>
                </a:solidFill>
              </a:rPr>
              <a:t>metamerism</a:t>
            </a:r>
            <a:r>
              <a:rPr lang="en-US" sz="2800" b="1" i="1" dirty="0" smtClean="0">
                <a:solidFill>
                  <a:srgbClr val="7030A0"/>
                </a:solidFill>
              </a:rPr>
              <a:t> or </a:t>
            </a:r>
            <a:r>
              <a:rPr lang="en-US" sz="2800" b="1" i="1" dirty="0" err="1" smtClean="0">
                <a:solidFill>
                  <a:srgbClr val="7030A0"/>
                </a:solidFill>
              </a:rPr>
              <a:t>metameric</a:t>
            </a:r>
            <a:r>
              <a:rPr lang="en-US" sz="2800" b="1" i="1" dirty="0" smtClean="0">
                <a:solidFill>
                  <a:srgbClr val="7030A0"/>
                </a:solidFill>
              </a:rPr>
              <a:t> segmentation.”</a:t>
            </a:r>
            <a:r>
              <a:rPr lang="en-US" sz="2800" b="1" dirty="0" smtClean="0">
                <a:solidFill>
                  <a:srgbClr val="7030A0"/>
                </a:solidFill>
              </a:rPr>
              <a:t> </a:t>
            </a:r>
          </a:p>
          <a:p>
            <a:pPr algn="just"/>
            <a:r>
              <a:rPr lang="en-US" sz="2800" b="1" i="1" dirty="0" smtClean="0">
                <a:solidFill>
                  <a:schemeClr val="tx1"/>
                </a:solidFill>
              </a:rPr>
              <a:t>The similar body segments are called </a:t>
            </a:r>
            <a:r>
              <a:rPr lang="en-US" sz="2800" b="1" i="1" dirty="0" err="1" smtClean="0">
                <a:solidFill>
                  <a:schemeClr val="tx1"/>
                </a:solidFill>
              </a:rPr>
              <a:t>metamers</a:t>
            </a:r>
            <a:r>
              <a:rPr lang="en-US" sz="2800" b="1" i="1" dirty="0" smtClean="0">
                <a:solidFill>
                  <a:schemeClr val="tx1"/>
                </a:solidFill>
              </a:rPr>
              <a:t> or segments. </a:t>
            </a:r>
          </a:p>
          <a:p>
            <a:pPr algn="just"/>
            <a:endParaRPr lang="en-US" sz="2400" b="1" dirty="0" smtClean="0">
              <a:solidFill>
                <a:schemeClr val="tx1"/>
              </a:solidFill>
            </a:endParaRPr>
          </a:p>
          <a:p>
            <a:pPr algn="just"/>
            <a:r>
              <a:rPr lang="en-US" sz="2400" b="1" dirty="0" err="1" smtClean="0">
                <a:solidFill>
                  <a:schemeClr val="tx1"/>
                </a:solidFill>
              </a:rPr>
              <a:t>Metameism</a:t>
            </a:r>
            <a:r>
              <a:rPr lang="en-US" sz="2400" b="1" dirty="0" smtClean="0">
                <a:solidFill>
                  <a:schemeClr val="tx1"/>
                </a:solidFill>
              </a:rPr>
              <a:t> is present in phylum </a:t>
            </a:r>
            <a:r>
              <a:rPr lang="en-US" sz="2400" b="1" dirty="0" err="1" smtClean="0">
                <a:solidFill>
                  <a:schemeClr val="tx1"/>
                </a:solidFill>
              </a:rPr>
              <a:t>Annelida</a:t>
            </a:r>
            <a:r>
              <a:rPr lang="en-US" sz="2400" b="1" dirty="0" smtClean="0">
                <a:solidFill>
                  <a:schemeClr val="tx1"/>
                </a:solidFill>
              </a:rPr>
              <a:t>, </a:t>
            </a:r>
            <a:r>
              <a:rPr lang="en-US" sz="2400" b="1" dirty="0" err="1" smtClean="0">
                <a:solidFill>
                  <a:schemeClr val="tx1"/>
                </a:solidFill>
              </a:rPr>
              <a:t>Arthropoda</a:t>
            </a:r>
            <a:r>
              <a:rPr lang="en-US" sz="2400" b="1" dirty="0" smtClean="0">
                <a:solidFill>
                  <a:schemeClr val="tx1"/>
                </a:solidFill>
              </a:rPr>
              <a:t> and </a:t>
            </a:r>
            <a:r>
              <a:rPr lang="en-US" sz="2400" b="1" dirty="0" err="1" smtClean="0">
                <a:solidFill>
                  <a:schemeClr val="tx1"/>
                </a:solidFill>
              </a:rPr>
              <a:t>Chordata</a:t>
            </a:r>
            <a:r>
              <a:rPr lang="en-US" sz="2400" b="1" dirty="0" smtClean="0">
                <a:solidFill>
                  <a:schemeClr val="tx1"/>
                </a:solidFill>
              </a:rPr>
              <a:t>. </a:t>
            </a:r>
          </a:p>
          <a:p>
            <a:pPr algn="just">
              <a:lnSpc>
                <a:spcPct val="150000"/>
              </a:lnSpc>
            </a:pPr>
            <a:r>
              <a:rPr lang="en-US" sz="2400" b="1" dirty="0" smtClean="0"/>
              <a:t>In animal kingdom, </a:t>
            </a:r>
            <a:r>
              <a:rPr lang="en-US" sz="2400" b="1" dirty="0" err="1" smtClean="0"/>
              <a:t>metamerism</a:t>
            </a:r>
            <a:r>
              <a:rPr lang="en-US" sz="2400" b="1" dirty="0" smtClean="0"/>
              <a:t> is first seen in Annelids.  </a:t>
            </a:r>
          </a:p>
          <a:p>
            <a:pPr algn="just">
              <a:lnSpc>
                <a:spcPct val="150000"/>
              </a:lnSpc>
            </a:pPr>
            <a:r>
              <a:rPr lang="en-US" sz="2400" b="1"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1"/>
            <a:ext cx="86106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smtClean="0"/>
              <a:t>Types of </a:t>
            </a:r>
            <a:r>
              <a:rPr lang="en-US" sz="2400" b="1" dirty="0" err="1" smtClean="0"/>
              <a:t>Metamerism</a:t>
            </a:r>
            <a:r>
              <a:rPr lang="en-US" sz="2400" b="1" dirty="0" smtClean="0"/>
              <a:t> </a:t>
            </a:r>
          </a:p>
          <a:p>
            <a:pPr algn="just">
              <a:lnSpc>
                <a:spcPct val="150000"/>
              </a:lnSpc>
            </a:pPr>
            <a:r>
              <a:rPr lang="en-US" sz="2400" b="1" dirty="0" smtClean="0"/>
              <a:t>There are two types of </a:t>
            </a:r>
            <a:r>
              <a:rPr lang="en-US" sz="2400" b="1" dirty="0" err="1" smtClean="0"/>
              <a:t>metamerism</a:t>
            </a:r>
            <a:r>
              <a:rPr lang="en-US" sz="2400" b="1" dirty="0" smtClean="0"/>
              <a:t> is found in animals. </a:t>
            </a:r>
          </a:p>
          <a:p>
            <a:pPr marL="457200" indent="-457200" algn="just">
              <a:lnSpc>
                <a:spcPct val="150000"/>
              </a:lnSpc>
              <a:buAutoNum type="arabicPeriod"/>
            </a:pPr>
            <a:r>
              <a:rPr lang="en-US" sz="2400" b="1" dirty="0" err="1" smtClean="0"/>
              <a:t>Pseudometamerism</a:t>
            </a:r>
            <a:r>
              <a:rPr lang="en-US" sz="2400" b="1" dirty="0" smtClean="0"/>
              <a:t> : </a:t>
            </a:r>
          </a:p>
          <a:p>
            <a:pPr marL="457200" indent="-457200" algn="just">
              <a:lnSpc>
                <a:spcPct val="150000"/>
              </a:lnSpc>
              <a:buFont typeface="Arial" pitchFamily="34" charset="0"/>
              <a:buChar char="•"/>
            </a:pPr>
            <a:r>
              <a:rPr lang="en-US" sz="2400" b="1" dirty="0" smtClean="0"/>
              <a:t>In </a:t>
            </a:r>
            <a:r>
              <a:rPr lang="en-US" sz="2400" b="1" dirty="0" err="1" smtClean="0"/>
              <a:t>pseudometamerism</a:t>
            </a:r>
            <a:r>
              <a:rPr lang="en-US" sz="2400" b="1" dirty="0" smtClean="0"/>
              <a:t> or </a:t>
            </a:r>
            <a:r>
              <a:rPr lang="en-US" sz="2400" b="1" dirty="0" err="1" smtClean="0"/>
              <a:t>strobalization</a:t>
            </a:r>
            <a:r>
              <a:rPr lang="en-US" sz="2400" b="1" dirty="0" smtClean="0"/>
              <a:t>, the segmentation of ectoderm is the main cause of </a:t>
            </a:r>
            <a:r>
              <a:rPr lang="en-US" sz="2400" b="1" dirty="0" err="1" smtClean="0"/>
              <a:t>metamerism</a:t>
            </a:r>
            <a:r>
              <a:rPr lang="en-US" sz="2400" b="1" dirty="0" smtClean="0"/>
              <a:t>. </a:t>
            </a:r>
          </a:p>
          <a:p>
            <a:pPr marL="457200" indent="-457200" algn="just">
              <a:lnSpc>
                <a:spcPct val="150000"/>
              </a:lnSpc>
              <a:buFont typeface="Arial" pitchFamily="34" charset="0"/>
              <a:buChar char="•"/>
            </a:pPr>
            <a:r>
              <a:rPr lang="en-US" sz="2400" b="1" dirty="0" smtClean="0"/>
              <a:t>In this type, segments have different shapes and numbers in the individuals of same species. </a:t>
            </a:r>
          </a:p>
          <a:p>
            <a:pPr marL="457200" indent="-457200" algn="just">
              <a:lnSpc>
                <a:spcPct val="150000"/>
              </a:lnSpc>
            </a:pPr>
            <a:r>
              <a:rPr lang="en-US" sz="2400" b="1" dirty="0" smtClean="0"/>
              <a:t>Example : Tapeworm    </a:t>
            </a:r>
          </a:p>
          <a:p>
            <a:pPr marL="457200" indent="-457200" algn="just">
              <a:lnSpc>
                <a:spcPct val="150000"/>
              </a:lnSpc>
            </a:pPr>
            <a:endParaRPr lang="en-US" sz="2400" b="1" dirty="0" smtClean="0"/>
          </a:p>
          <a:p>
            <a:pPr marL="457200" indent="-457200" algn="just">
              <a:lnSpc>
                <a:spcPct val="150000"/>
              </a:lnSpc>
            </a:pPr>
            <a:endParaRPr lang="en-US" sz="2400" b="1" dirty="0" smtClean="0"/>
          </a:p>
          <a:p>
            <a:pPr algn="just">
              <a:lnSpc>
                <a:spcPct val="150000"/>
              </a:lnSpc>
            </a:pPr>
            <a:endParaRPr lang="en-US" sz="24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1"/>
            <a:ext cx="8610600" cy="618630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lnSpc>
                <a:spcPct val="150000"/>
              </a:lnSpc>
            </a:pPr>
            <a:r>
              <a:rPr lang="en-US" sz="2400" b="1" dirty="0" smtClean="0"/>
              <a:t>True </a:t>
            </a:r>
            <a:r>
              <a:rPr lang="en-US" sz="2400" b="1" dirty="0" err="1" smtClean="0"/>
              <a:t>Metamerism</a:t>
            </a:r>
            <a:r>
              <a:rPr lang="en-US" sz="2400" b="1" dirty="0" smtClean="0"/>
              <a:t> </a:t>
            </a:r>
          </a:p>
          <a:p>
            <a:pPr algn="just">
              <a:lnSpc>
                <a:spcPct val="150000"/>
              </a:lnSpc>
            </a:pPr>
            <a:r>
              <a:rPr lang="en-US" sz="2400" b="1" dirty="0" smtClean="0"/>
              <a:t>In true </a:t>
            </a:r>
            <a:r>
              <a:rPr lang="en-US" sz="2400" b="1" dirty="0" err="1" smtClean="0"/>
              <a:t>metameism</a:t>
            </a:r>
            <a:r>
              <a:rPr lang="en-US" sz="2400" b="1" dirty="0" smtClean="0"/>
              <a:t>, segmentation of the body is due to the segmentation of the mesoderm. </a:t>
            </a:r>
          </a:p>
          <a:p>
            <a:pPr algn="just">
              <a:lnSpc>
                <a:spcPct val="150000"/>
              </a:lnSpc>
            </a:pPr>
            <a:r>
              <a:rPr lang="en-US" sz="2400" b="1" dirty="0" smtClean="0"/>
              <a:t>True </a:t>
            </a:r>
            <a:r>
              <a:rPr lang="en-US" sz="2400" b="1" dirty="0" err="1" smtClean="0"/>
              <a:t>metamerism</a:t>
            </a:r>
            <a:r>
              <a:rPr lang="en-US" sz="2400" b="1" dirty="0" smtClean="0"/>
              <a:t> is in coordination within the segments. </a:t>
            </a:r>
          </a:p>
          <a:p>
            <a:pPr algn="just">
              <a:lnSpc>
                <a:spcPct val="150000"/>
              </a:lnSpc>
            </a:pPr>
            <a:r>
              <a:rPr lang="en-US" sz="2400" b="1" dirty="0" smtClean="0"/>
              <a:t>The new segments are formed at posterior end of the body. </a:t>
            </a:r>
          </a:p>
          <a:p>
            <a:pPr algn="just">
              <a:lnSpc>
                <a:spcPct val="150000"/>
              </a:lnSpc>
            </a:pPr>
            <a:r>
              <a:rPr lang="en-US" sz="2400" b="1" dirty="0" smtClean="0"/>
              <a:t>New segments are not added after maturation. </a:t>
            </a:r>
          </a:p>
          <a:p>
            <a:pPr algn="just">
              <a:lnSpc>
                <a:spcPct val="150000"/>
              </a:lnSpc>
            </a:pPr>
            <a:r>
              <a:rPr lang="en-US" sz="2400" b="1" dirty="0" smtClean="0"/>
              <a:t>Examples: true segments are found in </a:t>
            </a:r>
            <a:r>
              <a:rPr lang="en-US" sz="2400" b="1" dirty="0" err="1" smtClean="0"/>
              <a:t>Annelida</a:t>
            </a:r>
            <a:r>
              <a:rPr lang="en-US" sz="2400" b="1" dirty="0" smtClean="0"/>
              <a:t>, </a:t>
            </a:r>
            <a:r>
              <a:rPr lang="en-US" sz="2400" b="1" dirty="0" err="1" smtClean="0"/>
              <a:t>Arthropoda</a:t>
            </a:r>
            <a:r>
              <a:rPr lang="en-US" sz="2400" b="1" dirty="0" smtClean="0"/>
              <a:t> and </a:t>
            </a:r>
            <a:r>
              <a:rPr lang="en-US" sz="2400" b="1" dirty="0" err="1" smtClean="0"/>
              <a:t>Chordata</a:t>
            </a:r>
            <a:r>
              <a:rPr lang="en-US" sz="2400" b="1" dirty="0" smtClean="0"/>
              <a:t>. </a:t>
            </a:r>
          </a:p>
          <a:p>
            <a:pPr algn="just">
              <a:lnSpc>
                <a:spcPct val="150000"/>
              </a:lnSpc>
            </a:pPr>
            <a:r>
              <a:rPr lang="en-US" sz="2400" b="1" dirty="0" smtClean="0"/>
              <a:t>There are two type of true </a:t>
            </a:r>
            <a:r>
              <a:rPr lang="en-US" sz="2400" b="1" dirty="0" err="1" smtClean="0"/>
              <a:t>metamerism</a:t>
            </a:r>
            <a:r>
              <a:rPr lang="en-US" sz="2400" b="1" dirty="0" smtClean="0"/>
              <a:t>. </a:t>
            </a:r>
          </a:p>
          <a:p>
            <a:pPr marL="457200" indent="-457200" algn="just">
              <a:lnSpc>
                <a:spcPct val="150000"/>
              </a:lnSpc>
              <a:buAutoNum type="arabicPeriod"/>
            </a:pPr>
            <a:r>
              <a:rPr lang="en-US" sz="2400" b="1" dirty="0" err="1" smtClean="0"/>
              <a:t>Homonomous</a:t>
            </a:r>
            <a:r>
              <a:rPr lang="en-US" sz="2400" b="1" dirty="0" smtClean="0"/>
              <a:t> </a:t>
            </a:r>
            <a:r>
              <a:rPr lang="en-US" sz="2400" b="1" dirty="0" err="1" smtClean="0"/>
              <a:t>metamerism</a:t>
            </a:r>
            <a:r>
              <a:rPr lang="en-US" sz="2400" b="1" dirty="0" smtClean="0"/>
              <a:t> </a:t>
            </a:r>
          </a:p>
          <a:p>
            <a:pPr marL="457200" indent="-457200" algn="just">
              <a:lnSpc>
                <a:spcPct val="150000"/>
              </a:lnSpc>
              <a:buAutoNum type="arabicPeriod"/>
            </a:pPr>
            <a:r>
              <a:rPr lang="en-US" sz="2400" b="1" dirty="0" err="1" smtClean="0"/>
              <a:t>Heteronemous</a:t>
            </a:r>
            <a:r>
              <a:rPr lang="en-US" sz="2400" b="1" dirty="0" smtClean="0"/>
              <a:t> </a:t>
            </a:r>
            <a:r>
              <a:rPr lang="en-US" sz="2400" b="1" dirty="0" err="1" smtClean="0"/>
              <a:t>metamerism</a:t>
            </a:r>
            <a:r>
              <a:rPr lang="en-US" sz="2400" b="1"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63231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AutoNum type="arabicPeriod"/>
            </a:pPr>
            <a:r>
              <a:rPr lang="en-US" sz="2400" b="1" dirty="0" err="1" smtClean="0"/>
              <a:t>Homonomous</a:t>
            </a:r>
            <a:r>
              <a:rPr lang="en-US" sz="2400" b="1" dirty="0" smtClean="0"/>
              <a:t>  </a:t>
            </a:r>
            <a:r>
              <a:rPr lang="en-US" sz="2400" b="1" dirty="0" err="1" smtClean="0"/>
              <a:t>Metamerism</a:t>
            </a:r>
            <a:r>
              <a:rPr lang="en-US" sz="2400" b="1" dirty="0" smtClean="0"/>
              <a:t> </a:t>
            </a:r>
          </a:p>
          <a:p>
            <a:pPr marL="342900" indent="-342900"/>
            <a:endParaRPr lang="en-US" sz="2400" b="1" dirty="0" smtClean="0"/>
          </a:p>
          <a:p>
            <a:pPr marL="342900" indent="-342900" algn="just">
              <a:buFont typeface="Arial" pitchFamily="34" charset="0"/>
              <a:buChar char="•"/>
            </a:pPr>
            <a:r>
              <a:rPr lang="en-US" sz="2400" b="1" dirty="0" smtClean="0"/>
              <a:t>If the segments of the animal are all alike, the segmentation is called as </a:t>
            </a:r>
            <a:r>
              <a:rPr lang="en-US" sz="2400" b="1" dirty="0" err="1" smtClean="0"/>
              <a:t>homonemous</a:t>
            </a:r>
            <a:r>
              <a:rPr lang="en-US" sz="2400" b="1" dirty="0" smtClean="0"/>
              <a:t> segmentation. It is primitive type of segmentation. </a:t>
            </a:r>
          </a:p>
          <a:p>
            <a:pPr marL="342900" indent="-342900"/>
            <a:r>
              <a:rPr lang="en-US" sz="2400" b="1" dirty="0" smtClean="0"/>
              <a:t>	</a:t>
            </a:r>
            <a:r>
              <a:rPr lang="en-US" sz="2400" b="1" dirty="0" err="1" smtClean="0"/>
              <a:t>Exmaple</a:t>
            </a:r>
            <a:r>
              <a:rPr lang="en-US" sz="2400" b="1" dirty="0" smtClean="0"/>
              <a:t> : </a:t>
            </a:r>
            <a:r>
              <a:rPr lang="en-US" sz="2400" b="1" dirty="0" err="1" smtClean="0"/>
              <a:t>Nereis</a:t>
            </a:r>
            <a:r>
              <a:rPr lang="en-US" sz="2400" b="1" dirty="0" smtClean="0"/>
              <a:t>   </a:t>
            </a:r>
          </a:p>
          <a:p>
            <a:pPr marL="342900" indent="-342900"/>
            <a:r>
              <a:rPr lang="en-US" sz="2400" b="1" dirty="0" smtClean="0"/>
              <a:t>2. </a:t>
            </a:r>
            <a:r>
              <a:rPr lang="en-US" sz="2400" b="1" dirty="0" err="1" smtClean="0"/>
              <a:t>Heteronemous</a:t>
            </a:r>
            <a:r>
              <a:rPr lang="en-US" sz="2400" b="1" dirty="0" smtClean="0"/>
              <a:t> </a:t>
            </a:r>
            <a:r>
              <a:rPr lang="en-US" sz="2400" b="1" dirty="0" err="1" smtClean="0"/>
              <a:t>Metamerism</a:t>
            </a:r>
            <a:r>
              <a:rPr lang="en-US" sz="2400" b="1" dirty="0" smtClean="0"/>
              <a:t> </a:t>
            </a:r>
          </a:p>
          <a:p>
            <a:pPr marL="342900" indent="-342900" algn="just">
              <a:buFont typeface="Arial" pitchFamily="34" charset="0"/>
              <a:buChar char="•"/>
            </a:pPr>
            <a:r>
              <a:rPr lang="en-US" sz="2400" b="1" dirty="0" smtClean="0"/>
              <a:t>In higher invertebrates, such as arthropods, all segments or </a:t>
            </a:r>
            <a:r>
              <a:rPr lang="en-US" sz="2400" b="1" dirty="0" err="1" smtClean="0"/>
              <a:t>metameres</a:t>
            </a:r>
            <a:r>
              <a:rPr lang="en-US" sz="2400" b="1" dirty="0" smtClean="0"/>
              <a:t> are not similar but are fused and modified for specific function such as head, thorax and abdomen. Such </a:t>
            </a:r>
            <a:r>
              <a:rPr lang="en-US" sz="2400" b="1" dirty="0" err="1" smtClean="0"/>
              <a:t>metamerism</a:t>
            </a:r>
            <a:r>
              <a:rPr lang="en-US" sz="2400" b="1" dirty="0" smtClean="0"/>
              <a:t> is called </a:t>
            </a:r>
            <a:r>
              <a:rPr lang="en-US" sz="2400" b="1" dirty="0" err="1" smtClean="0"/>
              <a:t>heteronemous</a:t>
            </a:r>
            <a:r>
              <a:rPr lang="en-US" sz="2400" b="1" dirty="0" smtClean="0"/>
              <a:t>  </a:t>
            </a:r>
            <a:r>
              <a:rPr lang="en-US" sz="2400" b="1" dirty="0" err="1" smtClean="0"/>
              <a:t>metamerism</a:t>
            </a:r>
            <a:r>
              <a:rPr lang="en-US" sz="2400" b="1" dirty="0" smtClean="0"/>
              <a:t>. </a:t>
            </a:r>
          </a:p>
          <a:p>
            <a:pPr marL="342900" indent="-342900" algn="just">
              <a:buFont typeface="Arial" pitchFamily="34" charset="0"/>
              <a:buChar char="•"/>
            </a:pPr>
            <a:r>
              <a:rPr lang="en-US" sz="2400" b="1" dirty="0" smtClean="0"/>
              <a:t> There are two types of </a:t>
            </a:r>
            <a:r>
              <a:rPr lang="en-US" sz="2400" b="1" dirty="0" err="1" smtClean="0"/>
              <a:t>heteronemous</a:t>
            </a:r>
            <a:r>
              <a:rPr lang="en-US" sz="2400" b="1" dirty="0" smtClean="0"/>
              <a:t> </a:t>
            </a:r>
            <a:r>
              <a:rPr lang="en-US" sz="2400" b="1" dirty="0" err="1" smtClean="0"/>
              <a:t>metamerism</a:t>
            </a:r>
            <a:r>
              <a:rPr lang="en-US" sz="2400" b="1" dirty="0" smtClean="0"/>
              <a:t> </a:t>
            </a:r>
          </a:p>
          <a:p>
            <a:pPr marL="457200" indent="-457200" algn="just">
              <a:buAutoNum type="arabicPeriod"/>
            </a:pPr>
            <a:r>
              <a:rPr lang="en-US" sz="2400" b="1" dirty="0" err="1" smtClean="0"/>
              <a:t>Cephalization</a:t>
            </a:r>
            <a:r>
              <a:rPr lang="en-US" sz="2400" b="1" dirty="0" smtClean="0"/>
              <a:t> :  </a:t>
            </a:r>
            <a:r>
              <a:rPr lang="en-US" sz="2400" b="1" dirty="0" err="1" smtClean="0"/>
              <a:t>Insecta</a:t>
            </a:r>
            <a:r>
              <a:rPr lang="en-US" sz="2400" b="1" dirty="0" smtClean="0"/>
              <a:t> : Dragonfly </a:t>
            </a:r>
          </a:p>
          <a:p>
            <a:pPr marL="457200" indent="-457200" algn="just">
              <a:buAutoNum type="arabicPeriod"/>
            </a:pPr>
            <a:r>
              <a:rPr lang="en-US" sz="2400" b="1" dirty="0" err="1" smtClean="0"/>
              <a:t>Cephalothorax</a:t>
            </a:r>
            <a:r>
              <a:rPr lang="en-US" sz="2400" b="1" dirty="0" smtClean="0"/>
              <a:t>: </a:t>
            </a:r>
            <a:r>
              <a:rPr lang="en-US" sz="2400" b="1" dirty="0" err="1" smtClean="0"/>
              <a:t>Crustacea</a:t>
            </a:r>
            <a:r>
              <a:rPr lang="en-US" sz="2400" b="1" dirty="0" smtClean="0"/>
              <a:t>: Lobster </a:t>
            </a:r>
          </a:p>
          <a:p>
            <a:pPr marL="342900" indent="-342900" algn="just"/>
            <a:r>
              <a:rPr lang="en-US" sz="2400" b="1" dirty="0" smtClean="0"/>
              <a:t>   </a:t>
            </a:r>
            <a:endParaRPr lang="en-US" sz="2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26297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AutoNum type="arabicPeriod"/>
            </a:pPr>
            <a:r>
              <a:rPr lang="en-US" sz="2400" b="1" dirty="0" err="1" smtClean="0"/>
              <a:t>Cephalization</a:t>
            </a:r>
            <a:r>
              <a:rPr lang="en-US" sz="2400" b="1" dirty="0" smtClean="0"/>
              <a:t> </a:t>
            </a:r>
          </a:p>
          <a:p>
            <a:pPr marL="342900" indent="-342900">
              <a:buFont typeface="Arial" pitchFamily="34" charset="0"/>
              <a:buChar char="•"/>
            </a:pPr>
            <a:r>
              <a:rPr lang="en-US" sz="2400" b="1" dirty="0" smtClean="0"/>
              <a:t>There is a union of few segments to form head. The concentration of nervous control, sensory and feeling organs at the anterior end of the body to develop head is called as </a:t>
            </a:r>
            <a:r>
              <a:rPr lang="en-US" sz="2400" b="1" dirty="0" err="1" smtClean="0"/>
              <a:t>cephalization</a:t>
            </a:r>
            <a:r>
              <a:rPr lang="en-US" sz="2400" b="1" dirty="0" smtClean="0"/>
              <a:t>.</a:t>
            </a:r>
          </a:p>
          <a:p>
            <a:pPr marL="342900" indent="-342900"/>
            <a:r>
              <a:rPr lang="en-US" sz="2400" b="1" dirty="0" smtClean="0"/>
              <a:t>Example: </a:t>
            </a:r>
            <a:r>
              <a:rPr lang="en-US" sz="2400" b="1" dirty="0" err="1" smtClean="0"/>
              <a:t>Insecta</a:t>
            </a:r>
            <a:r>
              <a:rPr lang="en-US" sz="2400" b="1" dirty="0" smtClean="0"/>
              <a:t>: Dragonfly </a:t>
            </a:r>
          </a:p>
          <a:p>
            <a:pPr marL="342900" indent="-342900"/>
            <a:endParaRPr lang="en-US" sz="2400" b="1" dirty="0" smtClean="0"/>
          </a:p>
          <a:p>
            <a:pPr marL="342900" indent="-342900"/>
            <a:r>
              <a:rPr lang="en-US" sz="2400" b="1" dirty="0" smtClean="0"/>
              <a:t>2. </a:t>
            </a:r>
            <a:r>
              <a:rPr lang="en-US" sz="2400" b="1" dirty="0" err="1" smtClean="0"/>
              <a:t>Cephalothorax</a:t>
            </a:r>
            <a:endParaRPr lang="en-US" sz="2400" b="1" dirty="0" smtClean="0"/>
          </a:p>
          <a:p>
            <a:pPr marL="342900" indent="-342900"/>
            <a:r>
              <a:rPr lang="en-US" sz="2400" b="1" dirty="0" smtClean="0"/>
              <a:t>The body of some segmented animals show </a:t>
            </a:r>
            <a:r>
              <a:rPr lang="en-US" sz="2400" b="1" dirty="0" err="1" smtClean="0"/>
              <a:t>heteronemous</a:t>
            </a:r>
            <a:r>
              <a:rPr lang="en-US" sz="2400" b="1" dirty="0" smtClean="0"/>
              <a:t> segmentation and consist of two parts : the </a:t>
            </a:r>
            <a:r>
              <a:rPr lang="en-US" sz="2400" b="1" dirty="0" err="1" smtClean="0"/>
              <a:t>cephalothorax</a:t>
            </a:r>
            <a:r>
              <a:rPr lang="en-US" sz="2400" b="1" dirty="0" smtClean="0"/>
              <a:t> and abdomen. </a:t>
            </a:r>
          </a:p>
          <a:p>
            <a:pPr marL="342900" indent="-342900"/>
            <a:endParaRPr lang="en-US" sz="2400" b="1" dirty="0" smtClean="0"/>
          </a:p>
          <a:p>
            <a:pPr marL="342900" indent="-342900"/>
            <a:r>
              <a:rPr lang="en-US" sz="2400" b="1" dirty="0" err="1" smtClean="0"/>
              <a:t>Cephalothorax</a:t>
            </a:r>
            <a:r>
              <a:rPr lang="en-US" sz="2400" b="1" dirty="0" smtClean="0"/>
              <a:t> shows fusion of head with </a:t>
            </a:r>
            <a:r>
              <a:rPr lang="en-US" sz="2400" b="1" dirty="0" err="1" smtClean="0"/>
              <a:t>thoorax</a:t>
            </a:r>
            <a:endParaRPr lang="en-US" sz="2400" b="1" dirty="0" smtClean="0"/>
          </a:p>
          <a:p>
            <a:pPr marL="342900" indent="-342900"/>
            <a:r>
              <a:rPr lang="en-US" sz="2400" b="1" dirty="0" smtClean="0"/>
              <a:t>Ex. </a:t>
            </a:r>
            <a:r>
              <a:rPr lang="en-US" sz="2400" b="1" dirty="0" err="1" smtClean="0"/>
              <a:t>Merostoma</a:t>
            </a:r>
            <a:r>
              <a:rPr lang="en-US" sz="2400" b="1" dirty="0" smtClean="0"/>
              <a:t> , </a:t>
            </a:r>
            <a:r>
              <a:rPr lang="en-US" sz="2400" b="1" dirty="0" err="1" smtClean="0"/>
              <a:t>Arachnida</a:t>
            </a:r>
            <a:r>
              <a:rPr lang="en-US" sz="2400" b="1" dirty="0" smtClean="0"/>
              <a:t>    </a:t>
            </a:r>
            <a:endParaRPr lang="en-US"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85800"/>
            <a:ext cx="8458200" cy="470898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r>
              <a:rPr lang="en-US" sz="2400" b="1" dirty="0" smtClean="0"/>
              <a:t>Evolutionary significance of  </a:t>
            </a:r>
            <a:r>
              <a:rPr lang="en-US" sz="2400" b="1" dirty="0" err="1" smtClean="0"/>
              <a:t>Metamerism</a:t>
            </a:r>
            <a:r>
              <a:rPr lang="en-US" sz="2400" b="1" dirty="0" smtClean="0"/>
              <a:t> </a:t>
            </a:r>
          </a:p>
          <a:p>
            <a:pPr marL="342900" indent="-342900"/>
            <a:endParaRPr lang="en-US" sz="2400" b="1" dirty="0" smtClean="0"/>
          </a:p>
          <a:p>
            <a:pPr marL="457200" indent="-457200">
              <a:lnSpc>
                <a:spcPct val="150000"/>
              </a:lnSpc>
              <a:buAutoNum type="arabicPeriod"/>
            </a:pPr>
            <a:r>
              <a:rPr lang="en-US" sz="2400" b="1" dirty="0" smtClean="0"/>
              <a:t>Helps in locomotion. </a:t>
            </a:r>
          </a:p>
          <a:p>
            <a:pPr marL="457200" indent="-457200">
              <a:lnSpc>
                <a:spcPct val="150000"/>
              </a:lnSpc>
              <a:buAutoNum type="arabicPeriod"/>
            </a:pPr>
            <a:r>
              <a:rPr lang="en-US" sz="2400" b="1" dirty="0" smtClean="0"/>
              <a:t>Independent segmental movement is possible. </a:t>
            </a:r>
          </a:p>
          <a:p>
            <a:pPr marL="457200" indent="-457200">
              <a:lnSpc>
                <a:spcPct val="150000"/>
              </a:lnSpc>
              <a:buAutoNum type="arabicPeriod"/>
            </a:pPr>
            <a:r>
              <a:rPr lang="en-US" sz="2400" b="1" dirty="0" smtClean="0"/>
              <a:t>Development of greater complexity in structure and function. </a:t>
            </a:r>
          </a:p>
          <a:p>
            <a:pPr marL="457200" indent="-457200">
              <a:lnSpc>
                <a:spcPct val="150000"/>
              </a:lnSpc>
              <a:buAutoNum type="arabicPeriod"/>
            </a:pPr>
            <a:r>
              <a:rPr lang="en-US" sz="2400" b="1" dirty="0" smtClean="0"/>
              <a:t>Allow better flexibility and increased burrowing  efficiency of burrowing animals. </a:t>
            </a:r>
          </a:p>
          <a:p>
            <a:pPr marL="457200" indent="-457200">
              <a:lnSpc>
                <a:spcPct val="150000"/>
              </a:lnSpc>
              <a:buAutoNum type="arabicPeriod"/>
            </a:pPr>
            <a:r>
              <a:rPr lang="en-US" sz="2400" b="1" dirty="0" err="1" smtClean="0"/>
              <a:t>Metamerism</a:t>
            </a:r>
            <a:r>
              <a:rPr lang="en-US" sz="2400" b="1" dirty="0" smtClean="0"/>
              <a:t> offers division of </a:t>
            </a:r>
            <a:r>
              <a:rPr lang="en-US" sz="2400" b="1" dirty="0" err="1" smtClean="0"/>
              <a:t>labour</a:t>
            </a:r>
            <a:r>
              <a:rPr lang="en-US" sz="2400" b="1" dirty="0" smtClean="0"/>
              <a:t>. </a:t>
            </a:r>
          </a:p>
          <a:p>
            <a:pPr marL="457200" indent="-457200">
              <a:lnSpc>
                <a:spcPct val="150000"/>
              </a:lnSpc>
              <a:buAutoNum type="arabicPeriod"/>
            </a:pPr>
            <a:r>
              <a:rPr lang="en-US" sz="2400" b="1" dirty="0" smtClean="0"/>
              <a:t>Protect Sensitive organs from damage.   </a:t>
            </a:r>
            <a:endParaRPr lang="en-US"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17693"/>
            <a:ext cx="8458200" cy="67403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r>
              <a:rPr lang="en-US" sz="2400" b="1" dirty="0" smtClean="0"/>
              <a:t>1.5 Taxonomy </a:t>
            </a:r>
          </a:p>
          <a:p>
            <a:pPr marL="342900" indent="-342900"/>
            <a:r>
              <a:rPr lang="en-US" sz="2400" b="1" dirty="0" smtClean="0"/>
              <a:t>1.5.1. Basic Concept, definition and objectives </a:t>
            </a:r>
          </a:p>
          <a:p>
            <a:pPr marL="342900" indent="-342900" algn="just">
              <a:buFont typeface="Wingdings" pitchFamily="2" charset="2"/>
              <a:buChar char="ü"/>
            </a:pPr>
            <a:r>
              <a:rPr lang="en-US" sz="2400" b="1" dirty="0" smtClean="0"/>
              <a:t>Greek Word ‘Taxis’ means ‘Arrangement’ or Division and ‘</a:t>
            </a:r>
            <a:r>
              <a:rPr lang="en-US" sz="2400" b="1" dirty="0" err="1" smtClean="0"/>
              <a:t>nomos</a:t>
            </a:r>
            <a:r>
              <a:rPr lang="en-US" sz="2400" b="1" dirty="0" smtClean="0"/>
              <a:t>’ means ‘law’ or ‘method’. </a:t>
            </a:r>
          </a:p>
          <a:p>
            <a:pPr marL="342900" indent="-342900" algn="just">
              <a:buFont typeface="Wingdings" pitchFamily="2" charset="2"/>
              <a:buChar char="ü"/>
            </a:pPr>
            <a:r>
              <a:rPr lang="en-US" sz="2400" b="1" dirty="0" smtClean="0"/>
              <a:t> The term taxonomy was introduced in 1813 by Candolle. </a:t>
            </a:r>
          </a:p>
          <a:p>
            <a:pPr marL="342900" indent="-342900" algn="just">
              <a:buFont typeface="Wingdings" pitchFamily="2" charset="2"/>
              <a:buChar char="ü"/>
            </a:pPr>
            <a:r>
              <a:rPr lang="en-US" sz="2400" b="1" dirty="0" smtClean="0"/>
              <a:t>“ Taxonomy is the science of classification of organisms on the basis of their phenotypic characteristics.” </a:t>
            </a:r>
          </a:p>
          <a:p>
            <a:pPr marL="342900" indent="-342900" algn="just">
              <a:buFont typeface="Wingdings" pitchFamily="2" charset="2"/>
              <a:buChar char="ü"/>
            </a:pPr>
            <a:r>
              <a:rPr lang="en-US" sz="2400" b="1" dirty="0" smtClean="0"/>
              <a:t>Classification of organisms is based on the similarities of characters between different  organisms.  </a:t>
            </a:r>
          </a:p>
          <a:p>
            <a:pPr marL="342900" indent="-342900" algn="just">
              <a:buFont typeface="Wingdings" pitchFamily="2" charset="2"/>
              <a:buChar char="ü"/>
            </a:pPr>
            <a:r>
              <a:rPr lang="en-US" sz="2400" b="1" dirty="0" smtClean="0"/>
              <a:t>Swedish Botanist Carl Linnaeus (1707-78) developed a system of classification of organisms and it is known as </a:t>
            </a:r>
            <a:r>
              <a:rPr lang="en-US" sz="2400" b="1" dirty="0" err="1" smtClean="0"/>
              <a:t>Linnaenian</a:t>
            </a:r>
            <a:r>
              <a:rPr lang="en-US" sz="2400" b="1" dirty="0" smtClean="0"/>
              <a:t> Classification for categorization of organisms and binomial nomenclature for naming organisms.  </a:t>
            </a:r>
          </a:p>
          <a:p>
            <a:pPr marL="342900" indent="-342900" algn="just">
              <a:buFont typeface="Wingdings" pitchFamily="2" charset="2"/>
              <a:buChar char="ü"/>
            </a:pPr>
            <a:r>
              <a:rPr lang="en-US" sz="2400" b="1" dirty="0" smtClean="0"/>
              <a:t>Taxonomy is the dynamic branch of biology, moreover use of new techniques for classifying organisms e.g. Molecular biological techniques, like DNA hybridization, determination of homology of ribosomal RNA’s  have made a great impact on the taxonomy. </a:t>
            </a:r>
            <a:endParaRPr lang="en-US"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7693"/>
            <a:ext cx="8458200" cy="63709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r>
              <a:rPr lang="en-US" sz="2400" b="1" dirty="0" smtClean="0"/>
              <a:t>1.5 Taxonomy </a:t>
            </a:r>
          </a:p>
          <a:p>
            <a:pPr marL="342900" indent="-342900"/>
            <a:r>
              <a:rPr lang="en-US" sz="2400" b="1" dirty="0" smtClean="0"/>
              <a:t>1.5.2. Linnaean Hierarchy </a:t>
            </a:r>
          </a:p>
          <a:p>
            <a:pPr marL="342900" indent="-342900" algn="just">
              <a:buFont typeface="Wingdings" pitchFamily="2" charset="2"/>
              <a:buChar char="ü"/>
            </a:pPr>
            <a:r>
              <a:rPr lang="en-US" sz="2400" b="1" dirty="0" smtClean="0"/>
              <a:t>Hierarchy means </a:t>
            </a:r>
            <a:r>
              <a:rPr lang="en-US" sz="2400" b="1" dirty="0" smtClean="0">
                <a:solidFill>
                  <a:srgbClr val="FF0000"/>
                </a:solidFill>
              </a:rPr>
              <a:t>different levels in classification.</a:t>
            </a:r>
          </a:p>
          <a:p>
            <a:pPr marL="342900" indent="-342900" algn="just">
              <a:buFont typeface="Wingdings" pitchFamily="2" charset="2"/>
              <a:buChar char="ü"/>
            </a:pPr>
            <a:r>
              <a:rPr lang="en-US" sz="2400" b="1" dirty="0" smtClean="0">
                <a:solidFill>
                  <a:srgbClr val="002060"/>
                </a:solidFill>
              </a:rPr>
              <a:t>Each level of classification is called a ‘</a:t>
            </a:r>
            <a:r>
              <a:rPr lang="en-US" sz="2400" b="1" dirty="0" err="1" smtClean="0">
                <a:solidFill>
                  <a:srgbClr val="002060"/>
                </a:solidFill>
              </a:rPr>
              <a:t>taxon</a:t>
            </a:r>
            <a:r>
              <a:rPr lang="en-US" sz="2400" b="1" dirty="0" smtClean="0">
                <a:solidFill>
                  <a:srgbClr val="002060"/>
                </a:solidFill>
              </a:rPr>
              <a:t>’ (plural  is </a:t>
            </a:r>
            <a:r>
              <a:rPr lang="en-US" sz="2400" b="1" dirty="0" err="1" smtClean="0">
                <a:solidFill>
                  <a:srgbClr val="002060"/>
                </a:solidFill>
              </a:rPr>
              <a:t>taxa</a:t>
            </a:r>
            <a:r>
              <a:rPr lang="en-US" sz="2400" b="1" dirty="0" smtClean="0">
                <a:solidFill>
                  <a:srgbClr val="002060"/>
                </a:solidFill>
              </a:rPr>
              <a:t>). </a:t>
            </a:r>
          </a:p>
          <a:p>
            <a:pPr marL="342900" indent="-342900" algn="just">
              <a:buFont typeface="Wingdings" pitchFamily="2" charset="2"/>
              <a:buChar char="ü"/>
            </a:pPr>
            <a:endParaRPr lang="en-US" sz="2400" b="1" dirty="0" smtClean="0"/>
          </a:p>
          <a:p>
            <a:pPr marL="342900" indent="-342900" algn="just">
              <a:buFont typeface="Wingdings" pitchFamily="2" charset="2"/>
              <a:buChar char="ü"/>
            </a:pPr>
            <a:r>
              <a:rPr lang="en-US" sz="2400" b="1" dirty="0" smtClean="0">
                <a:solidFill>
                  <a:srgbClr val="FF0000"/>
                </a:solidFill>
              </a:rPr>
              <a:t>A taxonomic hierarchy is created by forming groups of similar organisms called </a:t>
            </a:r>
            <a:r>
              <a:rPr lang="en-US" sz="2400" b="1" dirty="0" err="1" smtClean="0">
                <a:solidFill>
                  <a:srgbClr val="FF0000"/>
                </a:solidFill>
              </a:rPr>
              <a:t>taxa</a:t>
            </a:r>
            <a:r>
              <a:rPr lang="en-US" sz="2400" b="1" dirty="0" smtClean="0"/>
              <a:t> and then the animals from the same </a:t>
            </a:r>
            <a:r>
              <a:rPr lang="en-US" sz="2400" b="1" dirty="0" err="1" smtClean="0"/>
              <a:t>taxon</a:t>
            </a:r>
            <a:r>
              <a:rPr lang="en-US" sz="2400" b="1" dirty="0" smtClean="0"/>
              <a:t> with some different characteristics are segregated to form a subgroup of lower rank. </a:t>
            </a:r>
          </a:p>
          <a:p>
            <a:pPr marL="342900" indent="-342900" algn="just">
              <a:buFont typeface="Wingdings" pitchFamily="2" charset="2"/>
              <a:buChar char="ü"/>
            </a:pPr>
            <a:endParaRPr lang="en-US" sz="2400" b="1" dirty="0" smtClean="0"/>
          </a:p>
          <a:p>
            <a:pPr marL="342900" indent="-342900" algn="just">
              <a:buFont typeface="Wingdings" pitchFamily="2" charset="2"/>
              <a:buChar char="ü"/>
            </a:pPr>
            <a:r>
              <a:rPr lang="en-US" sz="2400" b="1" dirty="0" smtClean="0">
                <a:solidFill>
                  <a:srgbClr val="FF0000"/>
                </a:solidFill>
              </a:rPr>
              <a:t>Each level or rank has a different designation </a:t>
            </a:r>
            <a:r>
              <a:rPr lang="en-US" sz="2400" b="1" dirty="0" smtClean="0"/>
              <a:t>and these ranks form  </a:t>
            </a:r>
            <a:r>
              <a:rPr lang="en-US" sz="2400" b="1" dirty="0" smtClean="0">
                <a:solidFill>
                  <a:srgbClr val="FF0000"/>
                </a:solidFill>
              </a:rPr>
              <a:t>a </a:t>
            </a:r>
            <a:r>
              <a:rPr lang="en-US" sz="2400" b="1" dirty="0" err="1" smtClean="0">
                <a:solidFill>
                  <a:srgbClr val="FF0000"/>
                </a:solidFill>
              </a:rPr>
              <a:t>hierarchial</a:t>
            </a:r>
            <a:r>
              <a:rPr lang="en-US" sz="2400" b="1" dirty="0" smtClean="0">
                <a:solidFill>
                  <a:srgbClr val="FF0000"/>
                </a:solidFill>
              </a:rPr>
              <a:t> arrangement. </a:t>
            </a:r>
            <a:r>
              <a:rPr lang="en-US" sz="2400" b="1" dirty="0" smtClean="0"/>
              <a:t>This system of different ranks is called as ‘</a:t>
            </a:r>
            <a:r>
              <a:rPr lang="en-US" sz="2400" b="1" dirty="0" smtClean="0">
                <a:solidFill>
                  <a:srgbClr val="FF0000"/>
                </a:solidFill>
              </a:rPr>
              <a:t>Linnaean Hierarchy.’ </a:t>
            </a:r>
          </a:p>
          <a:p>
            <a:pPr marL="342900" indent="-342900" algn="just">
              <a:buFont typeface="Wingdings" pitchFamily="2" charset="2"/>
              <a:buChar char="ü"/>
            </a:pPr>
            <a:endParaRPr lang="en-US" sz="2400" b="1" dirty="0" smtClean="0">
              <a:solidFill>
                <a:srgbClr val="FF0000"/>
              </a:solidFill>
            </a:endParaRPr>
          </a:p>
          <a:p>
            <a:pPr marL="342900" indent="-342900" algn="just">
              <a:buFont typeface="Wingdings" pitchFamily="2" charset="2"/>
              <a:buChar char="ü"/>
            </a:pPr>
            <a:r>
              <a:rPr lang="en-US" sz="2400" b="1" dirty="0" smtClean="0">
                <a:solidFill>
                  <a:srgbClr val="FF0000"/>
                </a:solidFill>
              </a:rPr>
              <a:t>A given </a:t>
            </a:r>
            <a:r>
              <a:rPr lang="en-US" sz="2400" b="1" dirty="0" err="1" smtClean="0">
                <a:solidFill>
                  <a:srgbClr val="FF0000"/>
                </a:solidFill>
              </a:rPr>
              <a:t>taxon</a:t>
            </a:r>
            <a:r>
              <a:rPr lang="en-US" sz="2400" b="1" dirty="0" smtClean="0">
                <a:solidFill>
                  <a:srgbClr val="FF0000"/>
                </a:solidFill>
              </a:rPr>
              <a:t> may contain several lower </a:t>
            </a:r>
            <a:r>
              <a:rPr lang="en-US" sz="2400" b="1" dirty="0" err="1" smtClean="0">
                <a:solidFill>
                  <a:srgbClr val="FF0000"/>
                </a:solidFill>
              </a:rPr>
              <a:t>taxa</a:t>
            </a:r>
            <a:r>
              <a:rPr lang="en-US" sz="2400" b="1" dirty="0" smtClean="0">
                <a:solidFill>
                  <a:srgbClr val="FF0000"/>
                </a:solidFill>
              </a:rPr>
              <a:t>, which can be distinguished on certain common characters.  The lower ranks are further divided into smaller ranks.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7693"/>
            <a:ext cx="8458200" cy="63709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lgn="ctr"/>
            <a:r>
              <a:rPr lang="en-US" sz="2400" b="1" dirty="0" smtClean="0">
                <a:solidFill>
                  <a:srgbClr val="002060"/>
                </a:solidFill>
              </a:rPr>
              <a:t>1.5 Taxonomy </a:t>
            </a:r>
          </a:p>
          <a:p>
            <a:pPr marL="342900" indent="-342900" algn="ctr"/>
            <a:r>
              <a:rPr lang="en-US" sz="2400" b="1" dirty="0" smtClean="0">
                <a:solidFill>
                  <a:srgbClr val="002060"/>
                </a:solidFill>
              </a:rPr>
              <a:t>1.5.2. Linnaean Hierarchy </a:t>
            </a:r>
          </a:p>
          <a:p>
            <a:pPr marL="342900" indent="-342900" algn="just">
              <a:buFont typeface="Wingdings" pitchFamily="2" charset="2"/>
              <a:buChar char="q"/>
            </a:pPr>
            <a:r>
              <a:rPr lang="en-US" sz="2400" b="1" dirty="0" smtClean="0"/>
              <a:t> More similarity in organisms means rank or </a:t>
            </a:r>
            <a:r>
              <a:rPr lang="en-US" sz="2400" b="1" dirty="0" err="1" smtClean="0"/>
              <a:t>taxon</a:t>
            </a:r>
            <a:r>
              <a:rPr lang="en-US" sz="2400" b="1" dirty="0" smtClean="0"/>
              <a:t> of the group is lower. </a:t>
            </a:r>
          </a:p>
          <a:p>
            <a:pPr marL="342900" indent="-342900" algn="just">
              <a:buFont typeface="Wingdings" pitchFamily="2" charset="2"/>
              <a:buChar char="q"/>
            </a:pPr>
            <a:r>
              <a:rPr lang="en-US" sz="2400" b="1" dirty="0" smtClean="0"/>
              <a:t>For all living organisms, the biggest taxonomic rank is Kingdom, the next rank within the kingdom is Phylum or Division grouping closely related organisms with common characteristics. </a:t>
            </a:r>
          </a:p>
          <a:p>
            <a:pPr marL="342900" indent="-342900" algn="just">
              <a:buFont typeface="Wingdings" pitchFamily="2" charset="2"/>
              <a:buChar char="q"/>
            </a:pPr>
            <a:r>
              <a:rPr lang="en-US" sz="2400" b="1" dirty="0" smtClean="0"/>
              <a:t>Each phylum has next </a:t>
            </a:r>
            <a:r>
              <a:rPr lang="en-US" sz="2400" b="1" dirty="0" err="1" smtClean="0"/>
              <a:t>taxon</a:t>
            </a:r>
            <a:r>
              <a:rPr lang="en-US" sz="2400" b="1" dirty="0" smtClean="0"/>
              <a:t> called Class. The members of each class display certain unique  distinguishing characters. </a:t>
            </a:r>
          </a:p>
          <a:p>
            <a:pPr marL="342900" indent="-342900" algn="just">
              <a:buFont typeface="Wingdings" pitchFamily="2" charset="2"/>
              <a:buChar char="q"/>
            </a:pPr>
            <a:r>
              <a:rPr lang="en-US" sz="2400" b="1" dirty="0" smtClean="0"/>
              <a:t>In the same way each class is divided into orders</a:t>
            </a:r>
          </a:p>
          <a:p>
            <a:pPr marL="342900" indent="-342900" algn="just">
              <a:buFont typeface="Wingdings" pitchFamily="2" charset="2"/>
              <a:buChar char="q"/>
            </a:pPr>
            <a:r>
              <a:rPr lang="en-US" sz="2400" b="1" dirty="0" smtClean="0"/>
              <a:t>Each order into families</a:t>
            </a:r>
          </a:p>
          <a:p>
            <a:pPr marL="342900" indent="-342900" algn="just">
              <a:buFont typeface="Wingdings" pitchFamily="2" charset="2"/>
              <a:buChar char="q"/>
            </a:pPr>
            <a:r>
              <a:rPr lang="en-US" sz="2400" b="1" dirty="0" smtClean="0"/>
              <a:t>Each family into genera</a:t>
            </a:r>
          </a:p>
          <a:p>
            <a:pPr marL="342900" indent="-342900" algn="just">
              <a:buFont typeface="Wingdings" pitchFamily="2" charset="2"/>
              <a:buChar char="q"/>
            </a:pPr>
            <a:r>
              <a:rPr lang="en-US" sz="2400" b="1" dirty="0" smtClean="0"/>
              <a:t>Each genera into species</a:t>
            </a:r>
          </a:p>
          <a:p>
            <a:pPr marL="342900" indent="-342900" algn="just">
              <a:buFont typeface="Wingdings" pitchFamily="2" charset="2"/>
              <a:buChar char="q"/>
            </a:pPr>
            <a:r>
              <a:rPr lang="en-US" sz="2400" b="1" dirty="0" smtClean="0"/>
              <a:t> Species is the basic or fundamental unit of classification. </a:t>
            </a:r>
          </a:p>
          <a:p>
            <a:pPr marL="342900" indent="-342900" algn="just">
              <a:buFont typeface="Wingdings" pitchFamily="2" charset="2"/>
              <a:buChar char="q"/>
            </a:pPr>
            <a:r>
              <a:rPr lang="en-US" sz="2400" b="1" smtClean="0"/>
              <a:t>Kingdom </a:t>
            </a:r>
            <a:r>
              <a:rPr lang="en-US" sz="2400" b="1" dirty="0" smtClean="0"/>
              <a:t>is wide ranging category and species is smallest taxonomic category in the Linnaean Hierarchy.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914400"/>
            <a:ext cx="8458200" cy="41549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lgn="ctr"/>
            <a:r>
              <a:rPr lang="en-US" sz="2400" b="1" dirty="0" smtClean="0">
                <a:solidFill>
                  <a:srgbClr val="002060"/>
                </a:solidFill>
              </a:rPr>
              <a:t>1.5 Taxonomy </a:t>
            </a:r>
          </a:p>
          <a:p>
            <a:pPr marL="342900" indent="-342900" algn="ctr"/>
            <a:r>
              <a:rPr lang="en-US" sz="2400" b="1" dirty="0" smtClean="0">
                <a:solidFill>
                  <a:srgbClr val="002060"/>
                </a:solidFill>
              </a:rPr>
              <a:t>1.5.2. Linnaean Hierarchy </a:t>
            </a:r>
          </a:p>
          <a:p>
            <a:pPr marL="342900" indent="-342900" algn="ctr"/>
            <a:endParaRPr lang="en-US" sz="2400" b="1" dirty="0" smtClean="0">
              <a:solidFill>
                <a:srgbClr val="002060"/>
              </a:solidFill>
            </a:endParaRPr>
          </a:p>
          <a:p>
            <a:pPr marL="342900" indent="-342900" algn="just">
              <a:buFont typeface="Wingdings" pitchFamily="2" charset="2"/>
              <a:buChar char="q"/>
            </a:pPr>
            <a:r>
              <a:rPr lang="en-US" sz="2400" b="1" dirty="0" smtClean="0">
                <a:solidFill>
                  <a:srgbClr val="C00000"/>
                </a:solidFill>
              </a:rPr>
              <a:t>  A typical Linnaean Hierarchy has seven </a:t>
            </a:r>
            <a:r>
              <a:rPr lang="en-US" sz="2400" b="1" dirty="0" err="1" smtClean="0">
                <a:solidFill>
                  <a:srgbClr val="C00000"/>
                </a:solidFill>
              </a:rPr>
              <a:t>taxa</a:t>
            </a:r>
            <a:r>
              <a:rPr lang="en-US" sz="2400" b="1" dirty="0" smtClean="0">
                <a:solidFill>
                  <a:srgbClr val="C00000"/>
                </a:solidFill>
              </a:rPr>
              <a:t>. Sometimes an additional rank is required to be introduced between two ranks.</a:t>
            </a:r>
          </a:p>
          <a:p>
            <a:pPr marL="342900" indent="-342900" algn="just">
              <a:buFont typeface="Wingdings" pitchFamily="2" charset="2"/>
              <a:buChar char="q"/>
            </a:pPr>
            <a:endParaRPr lang="en-US" sz="2400" b="1" dirty="0" smtClean="0"/>
          </a:p>
          <a:p>
            <a:pPr marL="342900" indent="-342900" algn="just">
              <a:buFont typeface="Wingdings" pitchFamily="2" charset="2"/>
              <a:buChar char="q"/>
            </a:pPr>
            <a:r>
              <a:rPr lang="en-US" sz="2400" b="1" dirty="0" smtClean="0"/>
              <a:t>A prefix </a:t>
            </a:r>
            <a:r>
              <a:rPr lang="en-US" sz="2400" b="1" dirty="0" smtClean="0">
                <a:solidFill>
                  <a:srgbClr val="C00000"/>
                </a:solidFill>
              </a:rPr>
              <a:t>sub or super is added to such new ranks  </a:t>
            </a:r>
            <a:r>
              <a:rPr lang="en-US" sz="2400" b="1" dirty="0" smtClean="0"/>
              <a:t>for example, between two </a:t>
            </a:r>
            <a:r>
              <a:rPr lang="en-US" sz="2400" b="1" dirty="0" err="1" smtClean="0"/>
              <a:t>taxa</a:t>
            </a:r>
            <a:r>
              <a:rPr lang="en-US" sz="2400" b="1" dirty="0" smtClean="0"/>
              <a:t> ; phylum  and a class, there is subphylum or a </a:t>
            </a:r>
            <a:r>
              <a:rPr lang="en-US" sz="2400" b="1" dirty="0" err="1" smtClean="0"/>
              <a:t>Superclass</a:t>
            </a:r>
            <a:r>
              <a:rPr lang="en-US" sz="2400" b="1" dirty="0" smtClean="0"/>
              <a:t>. Thus, the extended Linnaean hierarchy may consist of twelve ranks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dirty="0" smtClean="0"/>
              <a:t>1.1 Levels of Organization</a:t>
            </a:r>
          </a:p>
          <a:p>
            <a:endParaRPr lang="en-US" sz="2400" b="1" dirty="0" smtClean="0"/>
          </a:p>
          <a:p>
            <a:r>
              <a:rPr lang="en-US" sz="2400" b="1" dirty="0" smtClean="0"/>
              <a:t>b) Colonization </a:t>
            </a:r>
          </a:p>
          <a:p>
            <a:pPr algn="just"/>
            <a:r>
              <a:rPr lang="en-US" sz="2400" b="1" dirty="0" smtClean="0"/>
              <a:t>It is an advancement towards collection of organisms in close association to form a colony. </a:t>
            </a:r>
          </a:p>
          <a:p>
            <a:pPr algn="just"/>
            <a:r>
              <a:rPr lang="en-US" sz="2400" b="1" dirty="0" smtClean="0"/>
              <a:t>It is done for establishment in the ecosystem and to prevent extinction. </a:t>
            </a:r>
          </a:p>
          <a:p>
            <a:pPr algn="just"/>
            <a:r>
              <a:rPr lang="en-US" sz="2400" b="1" dirty="0" smtClean="0"/>
              <a:t>It is useful for mutual benefits of unicellular organisms, for stronger defense and attack bigger prey and reproduction. </a:t>
            </a:r>
          </a:p>
          <a:p>
            <a:pPr algn="just"/>
            <a:r>
              <a:rPr lang="en-US" sz="2400" b="1" dirty="0" smtClean="0"/>
              <a:t>The colony may be of similar individuals or different individuals. In the colony, the division of </a:t>
            </a:r>
            <a:r>
              <a:rPr lang="en-US" sz="2400" b="1" dirty="0" err="1" smtClean="0"/>
              <a:t>labour</a:t>
            </a:r>
            <a:r>
              <a:rPr lang="en-US" sz="2400" b="1" dirty="0" smtClean="0"/>
              <a:t> is well organized. </a:t>
            </a:r>
          </a:p>
          <a:p>
            <a:pPr algn="just"/>
            <a:r>
              <a:rPr lang="en-US" sz="2400" b="1" dirty="0" smtClean="0"/>
              <a:t>The members of the colony are united as like sponges or coelenterates or may differentiated in castes as in ants, bees etc.  </a:t>
            </a:r>
          </a:p>
          <a:p>
            <a:pPr algn="just"/>
            <a:r>
              <a:rPr lang="en-US" sz="2400" b="1" dirty="0" smtClean="0"/>
              <a:t> </a:t>
            </a:r>
            <a:endParaRPr lang="en-US"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566308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3600" b="1" dirty="0" smtClean="0">
                <a:solidFill>
                  <a:srgbClr val="7030A0"/>
                </a:solidFill>
              </a:rPr>
              <a:t>Binomial Nomenclature </a:t>
            </a:r>
          </a:p>
          <a:p>
            <a:endParaRPr lang="en-US" dirty="0" smtClean="0"/>
          </a:p>
          <a:p>
            <a:pPr algn="just"/>
            <a:r>
              <a:rPr lang="en-US" sz="2200" b="1" dirty="0" smtClean="0">
                <a:solidFill>
                  <a:srgbClr val="FF0000"/>
                </a:solidFill>
              </a:rPr>
              <a:t>The main aim of the taxonomy is to assign each organism a name that all scientists can use. This naming is known as nomenclature. </a:t>
            </a:r>
          </a:p>
          <a:p>
            <a:pPr algn="just"/>
            <a:r>
              <a:rPr lang="en-US" sz="2200" b="1" dirty="0" smtClean="0"/>
              <a:t>It was first introduced by Carl </a:t>
            </a:r>
            <a:r>
              <a:rPr lang="en-US" sz="2200" b="1" dirty="0" err="1" smtClean="0"/>
              <a:t>Linaneus</a:t>
            </a:r>
            <a:r>
              <a:rPr lang="en-US" sz="2200" b="1" dirty="0" smtClean="0"/>
              <a:t> in 1753.</a:t>
            </a:r>
          </a:p>
          <a:p>
            <a:pPr algn="just"/>
            <a:r>
              <a:rPr lang="en-US" sz="2200" b="1" dirty="0" smtClean="0"/>
              <a:t>This name has two parts </a:t>
            </a:r>
          </a:p>
          <a:p>
            <a:pPr marL="342900" indent="-342900" algn="just">
              <a:buAutoNum type="alphaLcPeriod"/>
            </a:pPr>
            <a:r>
              <a:rPr lang="en-US" sz="2200" b="1" dirty="0" smtClean="0">
                <a:solidFill>
                  <a:srgbClr val="FF0000"/>
                </a:solidFill>
              </a:rPr>
              <a:t>Genus – name for a small group of </a:t>
            </a:r>
            <a:r>
              <a:rPr lang="en-US" sz="2200" b="1" dirty="0" err="1" smtClean="0">
                <a:solidFill>
                  <a:srgbClr val="FF0000"/>
                </a:solidFill>
              </a:rPr>
              <a:t>colsely</a:t>
            </a:r>
            <a:r>
              <a:rPr lang="en-US" sz="2200" b="1" dirty="0" smtClean="0">
                <a:solidFill>
                  <a:srgbClr val="FF0000"/>
                </a:solidFill>
              </a:rPr>
              <a:t> related organisms </a:t>
            </a:r>
          </a:p>
          <a:p>
            <a:pPr marL="342900" indent="-342900" algn="just">
              <a:buAutoNum type="alphaLcPeriod"/>
            </a:pPr>
            <a:r>
              <a:rPr lang="en-US" sz="2200" b="1" dirty="0" smtClean="0">
                <a:solidFill>
                  <a:srgbClr val="FF0000"/>
                </a:solidFill>
              </a:rPr>
              <a:t>Species – a name to identify particular species as separate from others but belonging to the same genus</a:t>
            </a:r>
          </a:p>
          <a:p>
            <a:pPr marL="342900" indent="-342900" algn="just"/>
            <a:r>
              <a:rPr lang="en-US" sz="2200" b="1" dirty="0" smtClean="0">
                <a:solidFill>
                  <a:srgbClr val="FF0000"/>
                </a:solidFill>
              </a:rPr>
              <a:t>Hence such nomenclature is called a binomial nomenclature.</a:t>
            </a:r>
          </a:p>
          <a:p>
            <a:pPr marL="342900" indent="-342900" algn="just"/>
            <a:r>
              <a:rPr lang="en-US" sz="2200" b="1" dirty="0" smtClean="0">
                <a:solidFill>
                  <a:srgbClr val="0070C0"/>
                </a:solidFill>
              </a:rPr>
              <a:t>Both names must be in Latinized form. The genus name is written first with capital letters and the species name is written next in small hand. </a:t>
            </a:r>
          </a:p>
          <a:p>
            <a:pPr marL="342900" indent="-342900" algn="just"/>
            <a:endParaRPr lang="en-US" sz="2200" b="1" dirty="0" smtClean="0"/>
          </a:p>
          <a:p>
            <a:pPr marL="342900" indent="-342900" algn="just"/>
            <a:r>
              <a:rPr lang="en-US" sz="2200" b="1" dirty="0" smtClean="0">
                <a:solidFill>
                  <a:srgbClr val="FF0000"/>
                </a:solidFill>
              </a:rPr>
              <a:t>Generic and specific names are italicized. To avoid, confusion, a scientific name of an organism also requires the citation of  the author’s name who  first proposed the name.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85800" y="533400"/>
          <a:ext cx="80772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838200"/>
            <a:ext cx="8610600" cy="37856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t>In 1998, Cavalier- Smith published a six kingdom model, later modified by Carl </a:t>
            </a:r>
            <a:r>
              <a:rPr lang="en-US" sz="2400" b="1" dirty="0" err="1" smtClean="0"/>
              <a:t>Woese</a:t>
            </a:r>
            <a:r>
              <a:rPr lang="en-US" sz="2400" b="1" dirty="0" smtClean="0"/>
              <a:t>. </a:t>
            </a:r>
          </a:p>
          <a:p>
            <a:endParaRPr lang="en-US" sz="2400" b="1" dirty="0" smtClean="0"/>
          </a:p>
          <a:p>
            <a:r>
              <a:rPr lang="en-US" sz="2400" b="1" dirty="0" smtClean="0"/>
              <a:t>Based on the sequence </a:t>
            </a:r>
            <a:r>
              <a:rPr lang="en-US" sz="2400" b="1" dirty="0" smtClean="0">
                <a:solidFill>
                  <a:srgbClr val="FF0000"/>
                </a:solidFill>
              </a:rPr>
              <a:t>of 16 S ribosomal RNA genes</a:t>
            </a:r>
            <a:r>
              <a:rPr lang="en-US" sz="2400" b="1" dirty="0" smtClean="0"/>
              <a:t>, </a:t>
            </a:r>
            <a:r>
              <a:rPr lang="en-US" sz="2400" b="1" dirty="0" err="1" smtClean="0"/>
              <a:t>Woese</a:t>
            </a:r>
            <a:r>
              <a:rPr lang="en-US" sz="2400" b="1" dirty="0" smtClean="0"/>
              <a:t> found that six kingdom naturally cluster into three main categories. </a:t>
            </a:r>
          </a:p>
          <a:p>
            <a:endParaRPr lang="en-US" sz="2400" b="1" dirty="0" smtClean="0"/>
          </a:p>
          <a:p>
            <a:r>
              <a:rPr lang="en-US" sz="2400" b="1" dirty="0" smtClean="0"/>
              <a:t>He called these categories as domains. </a:t>
            </a:r>
          </a:p>
          <a:p>
            <a:endParaRPr lang="en-US" sz="2400" b="1" dirty="0" smtClean="0"/>
          </a:p>
          <a:p>
            <a:r>
              <a:rPr lang="en-US" sz="2400" b="1" dirty="0" smtClean="0"/>
              <a:t>The six kingdoms are </a:t>
            </a:r>
            <a:r>
              <a:rPr lang="en-US" sz="2400" b="1" dirty="0" err="1" smtClean="0"/>
              <a:t>Archaebacteria</a:t>
            </a:r>
            <a:r>
              <a:rPr lang="en-US" sz="2400" b="1" dirty="0" smtClean="0"/>
              <a:t>, </a:t>
            </a:r>
            <a:r>
              <a:rPr lang="en-US" sz="2400" b="1" dirty="0" err="1" smtClean="0"/>
              <a:t>Eubacteria</a:t>
            </a:r>
            <a:r>
              <a:rPr lang="en-US" sz="2400" b="1" dirty="0" smtClean="0"/>
              <a:t>, </a:t>
            </a:r>
            <a:r>
              <a:rPr lang="en-US" sz="2400" b="1" dirty="0" err="1" smtClean="0"/>
              <a:t>Protista</a:t>
            </a:r>
            <a:r>
              <a:rPr lang="en-US" sz="2400" b="1" dirty="0" smtClean="0"/>
              <a:t>, Fungi, </a:t>
            </a:r>
            <a:r>
              <a:rPr lang="en-US" sz="2400" b="1" dirty="0" err="1" smtClean="0"/>
              <a:t>Plantae</a:t>
            </a:r>
            <a:r>
              <a:rPr lang="en-US" sz="2400" b="1" dirty="0" smtClean="0"/>
              <a:t> and </a:t>
            </a:r>
            <a:r>
              <a:rPr lang="en-US" sz="2400" b="1" dirty="0" err="1" smtClean="0"/>
              <a:t>Animalia</a:t>
            </a:r>
            <a:r>
              <a:rPr lang="en-US" dirty="0" smtClean="0"/>
              <a:t>.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1"/>
            <a:ext cx="8610600" cy="63709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smtClean="0"/>
              <a:t>GENERAL CHARACTERS OF EACH KINGDOM WITH EXAMPLES</a:t>
            </a:r>
          </a:p>
          <a:p>
            <a:pPr marL="457200" indent="-457200" algn="ctr">
              <a:buAutoNum type="arabicPeriod"/>
            </a:pPr>
            <a:r>
              <a:rPr lang="en-US" sz="2400" b="1" dirty="0" smtClean="0">
                <a:solidFill>
                  <a:srgbClr val="002060"/>
                </a:solidFill>
              </a:rPr>
              <a:t>KINGDOM  ARCHAEBACTERIA</a:t>
            </a:r>
          </a:p>
          <a:p>
            <a:pPr marL="457200" indent="-457200" algn="ctr"/>
            <a:r>
              <a:rPr lang="en-US" sz="2800" b="1" i="1" dirty="0" err="1" smtClean="0">
                <a:solidFill>
                  <a:srgbClr val="FF0000"/>
                </a:solidFill>
              </a:rPr>
              <a:t>Archae</a:t>
            </a:r>
            <a:r>
              <a:rPr lang="en-US" sz="2800" b="1" i="1" dirty="0" smtClean="0">
                <a:solidFill>
                  <a:srgbClr val="FF0000"/>
                </a:solidFill>
              </a:rPr>
              <a:t> means Ancient.</a:t>
            </a:r>
          </a:p>
          <a:p>
            <a:pPr marL="457200" indent="-457200" algn="just"/>
            <a:r>
              <a:rPr lang="en-US" sz="2400" b="1" dirty="0" smtClean="0">
                <a:solidFill>
                  <a:srgbClr val="002060"/>
                </a:solidFill>
              </a:rPr>
              <a:t>These are single celled prokaryotes having a unique </a:t>
            </a:r>
            <a:r>
              <a:rPr lang="en-US" sz="2400" b="1" dirty="0" err="1" smtClean="0">
                <a:solidFill>
                  <a:srgbClr val="002060"/>
                </a:solidFill>
              </a:rPr>
              <a:t>robosomal</a:t>
            </a:r>
            <a:r>
              <a:rPr lang="en-US" sz="2400" b="1" dirty="0" smtClean="0">
                <a:solidFill>
                  <a:srgbClr val="002060"/>
                </a:solidFill>
              </a:rPr>
              <a:t> RNA type. </a:t>
            </a:r>
          </a:p>
          <a:p>
            <a:pPr marL="457200" indent="-457200" algn="just"/>
            <a:endParaRPr lang="en-US" sz="2400" b="1" dirty="0" smtClean="0">
              <a:solidFill>
                <a:srgbClr val="002060"/>
              </a:solidFill>
            </a:endParaRPr>
          </a:p>
          <a:p>
            <a:pPr marL="457200" indent="-457200" algn="just"/>
            <a:r>
              <a:rPr lang="en-US" sz="2400" b="1" dirty="0" err="1" smtClean="0">
                <a:solidFill>
                  <a:srgbClr val="002060"/>
                </a:solidFill>
              </a:rPr>
              <a:t>Archaebacteria</a:t>
            </a:r>
            <a:r>
              <a:rPr lang="en-US" sz="2400" b="1" dirty="0" smtClean="0">
                <a:solidFill>
                  <a:srgbClr val="002060"/>
                </a:solidFill>
              </a:rPr>
              <a:t> can undergo anaerobic respiration  that produces methane, For example </a:t>
            </a:r>
            <a:r>
              <a:rPr lang="en-US" sz="2400" b="1" dirty="0" err="1" smtClean="0">
                <a:solidFill>
                  <a:srgbClr val="002060"/>
                </a:solidFill>
              </a:rPr>
              <a:t>Methanogenes</a:t>
            </a:r>
            <a:r>
              <a:rPr lang="en-US" sz="2400" b="1" dirty="0" smtClean="0">
                <a:solidFill>
                  <a:srgbClr val="002060"/>
                </a:solidFill>
              </a:rPr>
              <a:t>, </a:t>
            </a:r>
            <a:r>
              <a:rPr lang="en-US" sz="2400" b="1" dirty="0" err="1" smtClean="0">
                <a:solidFill>
                  <a:srgbClr val="002060"/>
                </a:solidFill>
              </a:rPr>
              <a:t>Halophiles</a:t>
            </a:r>
            <a:r>
              <a:rPr lang="en-US" sz="2400" b="1" dirty="0" smtClean="0">
                <a:solidFill>
                  <a:srgbClr val="002060"/>
                </a:solidFill>
              </a:rPr>
              <a:t>, </a:t>
            </a:r>
            <a:r>
              <a:rPr lang="en-US" sz="2400" b="1" dirty="0" err="1" smtClean="0">
                <a:solidFill>
                  <a:srgbClr val="002060"/>
                </a:solidFill>
              </a:rPr>
              <a:t>Thermophiles</a:t>
            </a:r>
            <a:r>
              <a:rPr lang="en-US" sz="2400" b="1" dirty="0" smtClean="0">
                <a:solidFill>
                  <a:srgbClr val="002060"/>
                </a:solidFill>
              </a:rPr>
              <a:t>, </a:t>
            </a:r>
            <a:r>
              <a:rPr lang="en-US" sz="2400" b="1" dirty="0" err="1" smtClean="0">
                <a:solidFill>
                  <a:srgbClr val="002060"/>
                </a:solidFill>
              </a:rPr>
              <a:t>Psychriphiles</a:t>
            </a:r>
            <a:r>
              <a:rPr lang="en-US" sz="2400" b="1" dirty="0" smtClean="0">
                <a:solidFill>
                  <a:srgbClr val="002060"/>
                </a:solidFill>
              </a:rPr>
              <a:t>.</a:t>
            </a:r>
          </a:p>
          <a:p>
            <a:pPr marL="457200" indent="-457200" algn="just"/>
            <a:endParaRPr lang="en-US" sz="2400" b="1" dirty="0" smtClean="0">
              <a:solidFill>
                <a:srgbClr val="002060"/>
              </a:solidFill>
            </a:endParaRPr>
          </a:p>
          <a:p>
            <a:pPr marL="457200" indent="-457200" algn="just"/>
            <a:r>
              <a:rPr lang="en-US" sz="2400" b="1" dirty="0" smtClean="0">
                <a:solidFill>
                  <a:srgbClr val="002060"/>
                </a:solidFill>
              </a:rPr>
              <a:t>Depending up on the species, they may need oxygen, hydrogen, carbon dioxide, sulfur or sulfide for metabolism. </a:t>
            </a:r>
          </a:p>
          <a:p>
            <a:pPr marL="457200" indent="-457200" algn="just"/>
            <a:endParaRPr lang="en-US" sz="2400" b="1" dirty="0" smtClean="0">
              <a:solidFill>
                <a:srgbClr val="002060"/>
              </a:solidFill>
            </a:endParaRPr>
          </a:p>
          <a:p>
            <a:pPr marL="457200" indent="-457200" algn="just"/>
            <a:r>
              <a:rPr lang="en-US" sz="2400" b="1" dirty="0" smtClean="0">
                <a:solidFill>
                  <a:srgbClr val="002060"/>
                </a:solidFill>
              </a:rPr>
              <a:t>Nutrition intake may be by absorption, non- </a:t>
            </a:r>
            <a:r>
              <a:rPr lang="en-US" sz="2400" b="1" dirty="0" err="1" smtClean="0">
                <a:solidFill>
                  <a:srgbClr val="002060"/>
                </a:solidFill>
              </a:rPr>
              <a:t>photosunthetic</a:t>
            </a:r>
            <a:r>
              <a:rPr lang="en-US" sz="2400" b="1" dirty="0" smtClean="0">
                <a:solidFill>
                  <a:srgbClr val="002060"/>
                </a:solidFill>
              </a:rPr>
              <a:t> </a:t>
            </a:r>
            <a:r>
              <a:rPr lang="en-US" sz="2400" b="1" dirty="0" err="1" smtClean="0">
                <a:solidFill>
                  <a:srgbClr val="002060"/>
                </a:solidFill>
              </a:rPr>
              <a:t>phosphorylation</a:t>
            </a:r>
            <a:r>
              <a:rPr lang="en-US" sz="2400" b="1" dirty="0" smtClean="0">
                <a:solidFill>
                  <a:srgbClr val="002060"/>
                </a:solidFill>
              </a:rPr>
              <a:t> , or chemosynthesis.</a:t>
            </a:r>
          </a:p>
          <a:p>
            <a:pPr marL="457200" indent="-457200" algn="just"/>
            <a:r>
              <a:rPr lang="en-US" sz="2400" b="1" dirty="0" smtClean="0">
                <a:solidFill>
                  <a:srgbClr val="002060"/>
                </a:solidFill>
              </a:rPr>
              <a:t> </a:t>
            </a:r>
          </a:p>
          <a:p>
            <a:pPr marL="457200" indent="-457200" algn="just"/>
            <a:r>
              <a:rPr lang="en-US" sz="2400" b="1" dirty="0" smtClean="0">
                <a:solidFill>
                  <a:srgbClr val="002060"/>
                </a:solidFill>
              </a:rPr>
              <a:t>Reproduction by sexual or asexual method.    </a:t>
            </a:r>
            <a:endParaRPr lang="en-US" sz="2400" b="1" dirty="0">
              <a:solidFill>
                <a:srgbClr val="00206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61093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300" b="1" dirty="0" smtClean="0"/>
              <a:t>2. Kingdom </a:t>
            </a:r>
            <a:r>
              <a:rPr lang="en-US" sz="2300" b="1" dirty="0" err="1" smtClean="0"/>
              <a:t>Eubacteria</a:t>
            </a:r>
            <a:endParaRPr lang="en-US" sz="2300" b="1" dirty="0" smtClean="0"/>
          </a:p>
          <a:p>
            <a:pPr algn="just"/>
            <a:endParaRPr lang="en-US" sz="2300" b="1" dirty="0" smtClean="0"/>
          </a:p>
          <a:p>
            <a:pPr algn="just">
              <a:buFont typeface="Wingdings" pitchFamily="2" charset="2"/>
              <a:buChar char="ü"/>
            </a:pPr>
            <a:r>
              <a:rPr lang="en-US" sz="2300" b="1" dirty="0" smtClean="0"/>
              <a:t>These are true bacteria which live in every type of environment. </a:t>
            </a:r>
          </a:p>
          <a:p>
            <a:pPr algn="just">
              <a:buFont typeface="Wingdings" pitchFamily="2" charset="2"/>
              <a:buChar char="ü"/>
            </a:pPr>
            <a:endParaRPr lang="en-US" sz="2300" b="1" dirty="0" smtClean="0"/>
          </a:p>
          <a:p>
            <a:pPr algn="just">
              <a:buFont typeface="Wingdings" pitchFamily="2" charset="2"/>
              <a:buChar char="ü"/>
            </a:pPr>
            <a:r>
              <a:rPr lang="en-US" sz="2300" b="1" dirty="0" smtClean="0"/>
              <a:t>Most bacteria do not cause disease. </a:t>
            </a:r>
          </a:p>
          <a:p>
            <a:pPr algn="just">
              <a:buFont typeface="Wingdings" pitchFamily="2" charset="2"/>
              <a:buChar char="ü"/>
            </a:pPr>
            <a:endParaRPr lang="en-US" sz="2300" b="1" dirty="0" smtClean="0"/>
          </a:p>
          <a:p>
            <a:pPr algn="just">
              <a:buFont typeface="Wingdings" pitchFamily="2" charset="2"/>
              <a:buChar char="ü"/>
            </a:pPr>
            <a:r>
              <a:rPr lang="en-US" sz="2300" b="1" dirty="0" smtClean="0"/>
              <a:t>These are prokaryotic, microscopic with varied shapes which reproduce asexually by binary fission as a fast rate under favorable conditions. </a:t>
            </a:r>
          </a:p>
          <a:p>
            <a:pPr algn="just">
              <a:buFont typeface="Wingdings" pitchFamily="2" charset="2"/>
              <a:buChar char="ü"/>
            </a:pPr>
            <a:endParaRPr lang="en-US" sz="2300" b="1" dirty="0" smtClean="0"/>
          </a:p>
          <a:p>
            <a:pPr algn="just">
              <a:buFont typeface="Wingdings" pitchFamily="2" charset="2"/>
              <a:buChar char="ü"/>
            </a:pPr>
            <a:r>
              <a:rPr lang="en-US" sz="2300" b="1" dirty="0" smtClean="0"/>
              <a:t>Oxygen may be toxic, tolerated or needed for their metabolism. </a:t>
            </a:r>
          </a:p>
          <a:p>
            <a:pPr algn="just">
              <a:buFont typeface="Wingdings" pitchFamily="2" charset="2"/>
              <a:buChar char="ü"/>
            </a:pPr>
            <a:endParaRPr lang="en-US" sz="2300" b="1" dirty="0" smtClean="0"/>
          </a:p>
          <a:p>
            <a:pPr algn="just">
              <a:buFont typeface="Wingdings" pitchFamily="2" charset="2"/>
              <a:buChar char="ü"/>
            </a:pPr>
            <a:r>
              <a:rPr lang="en-US" sz="2300" b="1" dirty="0" smtClean="0"/>
              <a:t>Nutrition intake may be by absorption, photosynthesis, or chemosynthesis. </a:t>
            </a:r>
          </a:p>
          <a:p>
            <a:pPr algn="just">
              <a:buFont typeface="Wingdings" pitchFamily="2" charset="2"/>
              <a:buChar char="ü"/>
            </a:pPr>
            <a:endParaRPr lang="en-US" sz="2300" b="1" dirty="0" smtClean="0"/>
          </a:p>
          <a:p>
            <a:pPr algn="just">
              <a:buFont typeface="Wingdings" pitchFamily="2" charset="2"/>
              <a:buChar char="ü"/>
            </a:pPr>
            <a:r>
              <a:rPr lang="en-US" sz="2300" b="1" dirty="0" err="1" smtClean="0"/>
              <a:t>Reporduction</a:t>
            </a:r>
            <a:r>
              <a:rPr lang="en-US" sz="2300" b="1" dirty="0" smtClean="0"/>
              <a:t> is asexual for example </a:t>
            </a:r>
            <a:r>
              <a:rPr lang="en-US" sz="2300" b="1" dirty="0" err="1" smtClean="0"/>
              <a:t>Cyanobacteria</a:t>
            </a:r>
            <a:r>
              <a:rPr lang="en-US" sz="2300" b="1" dirty="0" smtClean="0"/>
              <a:t> (Blue Green algae), </a:t>
            </a:r>
            <a:r>
              <a:rPr lang="en-US" sz="2300" b="1" dirty="0" err="1" smtClean="0"/>
              <a:t>Actinobacteria</a:t>
            </a:r>
            <a:r>
              <a:rPr lang="en-US" sz="2300" b="1" dirty="0" smtClean="0"/>
              <a:t> etc.       </a:t>
            </a:r>
            <a:endParaRPr lang="en-US" sz="23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57554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300" b="1" dirty="0" smtClean="0"/>
              <a:t>3. Kingdom </a:t>
            </a:r>
            <a:r>
              <a:rPr lang="en-US" sz="2300" b="1" dirty="0" err="1" smtClean="0"/>
              <a:t>Protista</a:t>
            </a:r>
            <a:endParaRPr lang="en-US" sz="2300" b="1" dirty="0" smtClean="0"/>
          </a:p>
          <a:p>
            <a:pPr algn="just"/>
            <a:endParaRPr lang="en-US" sz="2300" b="1" dirty="0" smtClean="0"/>
          </a:p>
          <a:p>
            <a:pPr algn="just">
              <a:buFont typeface="Wingdings" pitchFamily="2" charset="2"/>
              <a:buChar char="ü"/>
            </a:pPr>
            <a:r>
              <a:rPr lang="en-US" sz="2300" b="1" dirty="0" smtClean="0"/>
              <a:t>Includes diverse </a:t>
            </a:r>
            <a:r>
              <a:rPr lang="en-US" sz="2300" b="1" dirty="0" err="1" smtClean="0"/>
              <a:t>gourp</a:t>
            </a:r>
            <a:r>
              <a:rPr lang="en-US" sz="2300" b="1" dirty="0" smtClean="0"/>
              <a:t> of unicellular eukaryotic organisms. </a:t>
            </a:r>
          </a:p>
          <a:p>
            <a:pPr algn="just">
              <a:buFont typeface="Wingdings" pitchFamily="2" charset="2"/>
              <a:buChar char="ü"/>
            </a:pPr>
            <a:endParaRPr lang="en-US" sz="2300" b="1" dirty="0" smtClean="0"/>
          </a:p>
          <a:p>
            <a:pPr algn="just">
              <a:buFont typeface="Wingdings" pitchFamily="2" charset="2"/>
              <a:buChar char="ü"/>
            </a:pPr>
            <a:r>
              <a:rPr lang="en-US" sz="2300" b="1" dirty="0" smtClean="0"/>
              <a:t>They have mitochondria, some have chloroplasts. </a:t>
            </a:r>
          </a:p>
          <a:p>
            <a:pPr algn="just">
              <a:buFont typeface="Wingdings" pitchFamily="2" charset="2"/>
              <a:buChar char="ü"/>
            </a:pPr>
            <a:endParaRPr lang="en-US" sz="2300" b="1" dirty="0" smtClean="0"/>
          </a:p>
          <a:p>
            <a:pPr algn="just">
              <a:buFont typeface="Wingdings" pitchFamily="2" charset="2"/>
              <a:buChar char="ü"/>
            </a:pPr>
            <a:r>
              <a:rPr lang="en-US" sz="2300" b="1" dirty="0" smtClean="0"/>
              <a:t>They need oxygen for metabolism </a:t>
            </a:r>
          </a:p>
          <a:p>
            <a:pPr algn="just">
              <a:buFont typeface="Wingdings" pitchFamily="2" charset="2"/>
              <a:buChar char="ü"/>
            </a:pPr>
            <a:endParaRPr lang="en-US" sz="2300" b="1" dirty="0" smtClean="0"/>
          </a:p>
          <a:p>
            <a:pPr algn="just">
              <a:buFont typeface="Wingdings" pitchFamily="2" charset="2"/>
              <a:buChar char="ü"/>
            </a:pPr>
            <a:r>
              <a:rPr lang="en-US" sz="2300" b="1" dirty="0" smtClean="0"/>
              <a:t>Nutrition intake may be by absorption, ingestion  or photosynthesis.</a:t>
            </a:r>
          </a:p>
          <a:p>
            <a:pPr algn="just">
              <a:buFont typeface="Wingdings" pitchFamily="2" charset="2"/>
              <a:buChar char="ü"/>
            </a:pPr>
            <a:endParaRPr lang="en-US" sz="2300" b="1" dirty="0" smtClean="0"/>
          </a:p>
          <a:p>
            <a:pPr algn="just">
              <a:buFont typeface="Wingdings" pitchFamily="2" charset="2"/>
              <a:buChar char="ü"/>
            </a:pPr>
            <a:r>
              <a:rPr lang="en-US" sz="2300" b="1" dirty="0" smtClean="0"/>
              <a:t>Reproduction is mostly asexual. </a:t>
            </a:r>
            <a:r>
              <a:rPr lang="en-US" sz="2300" b="1" dirty="0" err="1" smtClean="0"/>
              <a:t>Meosis</a:t>
            </a:r>
            <a:r>
              <a:rPr lang="en-US" sz="2300" b="1" dirty="0" smtClean="0"/>
              <a:t> occurs in some species. They may be </a:t>
            </a:r>
            <a:r>
              <a:rPr lang="en-US" sz="2300" b="1" dirty="0" err="1" smtClean="0"/>
              <a:t>commensal</a:t>
            </a:r>
            <a:r>
              <a:rPr lang="en-US" sz="2300" b="1" dirty="0" smtClean="0"/>
              <a:t> or mutual in </a:t>
            </a:r>
            <a:r>
              <a:rPr lang="en-US" sz="2300" b="1" dirty="0" err="1" smtClean="0"/>
              <a:t>rlationships</a:t>
            </a:r>
            <a:r>
              <a:rPr lang="en-US" sz="2300" b="1" dirty="0" smtClean="0"/>
              <a:t> with their host or parasite.  </a:t>
            </a:r>
          </a:p>
          <a:p>
            <a:pPr algn="just">
              <a:buFont typeface="Wingdings" pitchFamily="2" charset="2"/>
              <a:buChar char="ü"/>
            </a:pPr>
            <a:r>
              <a:rPr lang="en-US" sz="2300" b="1" dirty="0" smtClean="0"/>
              <a:t>Examples : Amoeba, Green Alga, Brown Alga, Diatom, Euglena, Slime Molds etc. </a:t>
            </a:r>
            <a:endParaRPr lang="en-US" sz="23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57554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300" b="1" dirty="0" smtClean="0"/>
              <a:t>4. Kingdom Fungi </a:t>
            </a:r>
          </a:p>
          <a:p>
            <a:pPr algn="just"/>
            <a:endParaRPr lang="en-US" sz="2300" b="1" dirty="0" smtClean="0"/>
          </a:p>
          <a:p>
            <a:pPr algn="just">
              <a:buFont typeface="Wingdings" pitchFamily="2" charset="2"/>
              <a:buChar char="ü"/>
            </a:pPr>
            <a:r>
              <a:rPr lang="en-US" sz="2300" b="1" dirty="0" smtClean="0"/>
              <a:t>Unicellular or </a:t>
            </a:r>
            <a:r>
              <a:rPr lang="en-US" sz="2300" b="1" dirty="0" err="1" smtClean="0"/>
              <a:t>multicellular</a:t>
            </a:r>
            <a:r>
              <a:rPr lang="en-US" sz="2300" b="1" dirty="0" smtClean="0"/>
              <a:t>, eukaryotic, heterotrophic mostly non- </a:t>
            </a:r>
            <a:r>
              <a:rPr lang="en-US" sz="2300" b="1" dirty="0" err="1" smtClean="0"/>
              <a:t>moitile</a:t>
            </a:r>
            <a:r>
              <a:rPr lang="en-US" sz="2300" b="1" dirty="0" smtClean="0"/>
              <a:t> organisms.  </a:t>
            </a:r>
          </a:p>
          <a:p>
            <a:pPr algn="just">
              <a:buFont typeface="Wingdings" pitchFamily="2" charset="2"/>
              <a:buChar char="ü"/>
            </a:pPr>
            <a:endParaRPr lang="en-US" sz="2300" b="1" dirty="0" smtClean="0"/>
          </a:p>
          <a:p>
            <a:pPr algn="just">
              <a:buFont typeface="Wingdings" pitchFamily="2" charset="2"/>
              <a:buChar char="ü"/>
            </a:pPr>
            <a:r>
              <a:rPr lang="en-US" sz="2300" b="1" dirty="0" smtClean="0"/>
              <a:t>Body is composed of </a:t>
            </a:r>
            <a:r>
              <a:rPr lang="en-US" sz="2300" b="1" dirty="0" err="1" smtClean="0"/>
              <a:t>coenocytic</a:t>
            </a:r>
            <a:r>
              <a:rPr lang="en-US" sz="2300" b="1" dirty="0" smtClean="0"/>
              <a:t> </a:t>
            </a:r>
            <a:r>
              <a:rPr lang="en-US" sz="2300" b="1" dirty="0" err="1" smtClean="0"/>
              <a:t>hyphae</a:t>
            </a:r>
            <a:r>
              <a:rPr lang="en-US" sz="2300" b="1" dirty="0" smtClean="0"/>
              <a:t> except few unicellular fungi. </a:t>
            </a:r>
          </a:p>
          <a:p>
            <a:pPr algn="just">
              <a:buFont typeface="Wingdings" pitchFamily="2" charset="2"/>
              <a:buChar char="ü"/>
            </a:pPr>
            <a:endParaRPr lang="en-US" sz="2300" b="1" dirty="0" smtClean="0"/>
          </a:p>
          <a:p>
            <a:pPr algn="just">
              <a:buFont typeface="Wingdings" pitchFamily="2" charset="2"/>
              <a:buChar char="ü"/>
            </a:pPr>
            <a:r>
              <a:rPr lang="en-US" sz="2300" b="1" dirty="0" smtClean="0"/>
              <a:t>They need oxygen for metabolism. </a:t>
            </a:r>
          </a:p>
          <a:p>
            <a:pPr algn="just">
              <a:buFont typeface="Wingdings" pitchFamily="2" charset="2"/>
              <a:buChar char="ü"/>
            </a:pPr>
            <a:endParaRPr lang="en-US" sz="2300" b="1" dirty="0" smtClean="0"/>
          </a:p>
          <a:p>
            <a:pPr algn="just">
              <a:buFont typeface="Wingdings" pitchFamily="2" charset="2"/>
              <a:buChar char="ü"/>
            </a:pPr>
            <a:r>
              <a:rPr lang="en-US" sz="2300" b="1" dirty="0" smtClean="0"/>
              <a:t>Reproduction is vegetative or asexual through spore formation or sexual. </a:t>
            </a:r>
          </a:p>
          <a:p>
            <a:pPr algn="just">
              <a:buFont typeface="Wingdings" pitchFamily="2" charset="2"/>
              <a:buChar char="ü"/>
            </a:pPr>
            <a:endParaRPr lang="en-US" sz="2300" b="1" dirty="0" smtClean="0"/>
          </a:p>
          <a:p>
            <a:pPr algn="just">
              <a:buFont typeface="Wingdings" pitchFamily="2" charset="2"/>
              <a:buChar char="ü"/>
            </a:pPr>
            <a:r>
              <a:rPr lang="en-US" sz="2300" b="1" dirty="0" smtClean="0"/>
              <a:t>Examples Mushrooms, Yeast, Molds. </a:t>
            </a:r>
          </a:p>
          <a:p>
            <a:pPr algn="just"/>
            <a:endParaRPr lang="en-US" sz="2300" b="1" dirty="0" smtClean="0"/>
          </a:p>
          <a:p>
            <a:pPr algn="just"/>
            <a:endParaRPr lang="en-US" sz="23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61093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300" b="1" dirty="0" smtClean="0"/>
              <a:t>5. Kingdom </a:t>
            </a:r>
            <a:r>
              <a:rPr lang="en-US" sz="2300" b="1" dirty="0" err="1" smtClean="0"/>
              <a:t>Plantae</a:t>
            </a:r>
            <a:r>
              <a:rPr lang="en-US" sz="2300" b="1" dirty="0" smtClean="0"/>
              <a:t> </a:t>
            </a:r>
          </a:p>
          <a:p>
            <a:pPr algn="just"/>
            <a:endParaRPr lang="en-US" sz="2300" b="1" dirty="0" smtClean="0"/>
          </a:p>
          <a:p>
            <a:pPr algn="just">
              <a:buFont typeface="Wingdings" pitchFamily="2" charset="2"/>
              <a:buChar char="ü"/>
            </a:pPr>
            <a:r>
              <a:rPr lang="en-US" sz="2300" b="1" dirty="0" err="1" smtClean="0"/>
              <a:t>Multicellular</a:t>
            </a:r>
            <a:r>
              <a:rPr lang="en-US" sz="2300" b="1" dirty="0" smtClean="0"/>
              <a:t> containing various types of cells. Cells possess cellulose in cell wall. </a:t>
            </a:r>
          </a:p>
          <a:p>
            <a:pPr algn="just">
              <a:buFont typeface="Wingdings" pitchFamily="2" charset="2"/>
              <a:buChar char="ü"/>
            </a:pPr>
            <a:endParaRPr lang="en-US" sz="2300" b="1" dirty="0" smtClean="0"/>
          </a:p>
          <a:p>
            <a:pPr algn="just">
              <a:buFont typeface="Wingdings" pitchFamily="2" charset="2"/>
              <a:buChar char="ü"/>
            </a:pPr>
            <a:r>
              <a:rPr lang="en-US" sz="2300" b="1" dirty="0" smtClean="0"/>
              <a:t>Mostly </a:t>
            </a:r>
            <a:r>
              <a:rPr lang="en-US" sz="2300" b="1" dirty="0" err="1" smtClean="0"/>
              <a:t>autotrophs</a:t>
            </a:r>
            <a:r>
              <a:rPr lang="en-US" sz="2300" b="1" dirty="0" smtClean="0"/>
              <a:t>, found on land or in aquatic medium. </a:t>
            </a:r>
          </a:p>
          <a:p>
            <a:pPr algn="just">
              <a:buFont typeface="Wingdings" pitchFamily="2" charset="2"/>
              <a:buChar char="ü"/>
            </a:pPr>
            <a:endParaRPr lang="en-US" sz="2300" b="1" dirty="0" smtClean="0"/>
          </a:p>
          <a:p>
            <a:pPr algn="just">
              <a:buFont typeface="Wingdings" pitchFamily="2" charset="2"/>
              <a:buChar char="ü"/>
            </a:pPr>
            <a:r>
              <a:rPr lang="en-US" sz="2300" b="1" dirty="0" smtClean="0"/>
              <a:t>They epiphytic, symbiotic or parasitic</a:t>
            </a:r>
          </a:p>
          <a:p>
            <a:pPr algn="just">
              <a:buFont typeface="Wingdings" pitchFamily="2" charset="2"/>
              <a:buChar char="ü"/>
            </a:pPr>
            <a:endParaRPr lang="en-US" sz="2300" b="1" dirty="0" smtClean="0"/>
          </a:p>
          <a:p>
            <a:pPr algn="just">
              <a:buFont typeface="Wingdings" pitchFamily="2" charset="2"/>
              <a:buChar char="ü"/>
            </a:pPr>
            <a:r>
              <a:rPr lang="en-US" sz="2300" b="1" dirty="0" smtClean="0"/>
              <a:t>Plants are extremely important for life on earth. They provide oxygen, </a:t>
            </a:r>
            <a:r>
              <a:rPr lang="en-US" sz="2300" b="1" dirty="0" err="1" smtClean="0"/>
              <a:t>foood</a:t>
            </a:r>
            <a:r>
              <a:rPr lang="en-US" sz="2300" b="1" dirty="0" smtClean="0"/>
              <a:t>, shelter, clothing, medicine for other living organisms. </a:t>
            </a:r>
          </a:p>
          <a:p>
            <a:pPr algn="just">
              <a:buFont typeface="Wingdings" pitchFamily="2" charset="2"/>
              <a:buChar char="ü"/>
            </a:pPr>
            <a:endParaRPr lang="en-US" sz="2300" b="1" dirty="0" smtClean="0"/>
          </a:p>
          <a:p>
            <a:pPr algn="just">
              <a:buFont typeface="Wingdings" pitchFamily="2" charset="2"/>
              <a:buChar char="ü"/>
            </a:pPr>
            <a:r>
              <a:rPr lang="en-US" sz="2300" b="1" dirty="0" smtClean="0"/>
              <a:t>This diverse group contains vascular and non vascular, flowering and non flowering, seed bearing and non seed bearing plants. </a:t>
            </a:r>
          </a:p>
          <a:p>
            <a:pPr algn="just"/>
            <a:endParaRPr lang="en-US" sz="2300" b="1" dirty="0" smtClean="0"/>
          </a:p>
          <a:p>
            <a:pPr algn="just">
              <a:buFont typeface="Wingdings" pitchFamily="2" charset="2"/>
              <a:buChar char="ü"/>
            </a:pPr>
            <a:r>
              <a:rPr lang="en-US" sz="2300" b="1" dirty="0" smtClean="0"/>
              <a:t>Reproduction by  vegetative, asexual or sexual method. </a:t>
            </a:r>
          </a:p>
          <a:p>
            <a:pPr algn="just"/>
            <a:endParaRPr lang="en-US" sz="23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304800" y="228600"/>
            <a:ext cx="8610600" cy="504753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300" b="1" dirty="0" smtClean="0"/>
              <a:t>5. Kingdom </a:t>
            </a:r>
            <a:r>
              <a:rPr lang="en-US" sz="2300" b="1" dirty="0" err="1" smtClean="0"/>
              <a:t>Animalia</a:t>
            </a:r>
            <a:endParaRPr lang="en-US" sz="2300" b="1" dirty="0" smtClean="0"/>
          </a:p>
          <a:p>
            <a:pPr algn="just"/>
            <a:endParaRPr lang="en-US" sz="2300" b="1" dirty="0" smtClean="0"/>
          </a:p>
          <a:p>
            <a:pPr algn="just">
              <a:buFont typeface="Wingdings" pitchFamily="2" charset="2"/>
              <a:buChar char="ü"/>
            </a:pPr>
            <a:r>
              <a:rPr lang="en-US" sz="2300" b="1" dirty="0" err="1" smtClean="0"/>
              <a:t>Multicellular</a:t>
            </a:r>
            <a:r>
              <a:rPr lang="en-US" sz="2300" b="1" dirty="0" smtClean="0"/>
              <a:t> heterotrophic and eukaryotic organisms. They live in aquatic medium or on terrestrial environments. </a:t>
            </a:r>
          </a:p>
          <a:p>
            <a:pPr algn="just">
              <a:buFont typeface="Wingdings" pitchFamily="2" charset="2"/>
              <a:buChar char="ü"/>
            </a:pPr>
            <a:endParaRPr lang="en-US" sz="2300" b="1" dirty="0" smtClean="0"/>
          </a:p>
          <a:p>
            <a:pPr algn="just">
              <a:buFont typeface="Wingdings" pitchFamily="2" charset="2"/>
              <a:buChar char="ü"/>
            </a:pPr>
            <a:r>
              <a:rPr lang="en-US" sz="2300" b="1" dirty="0" smtClean="0"/>
              <a:t>Size may be small to extremely large.  Body wall may be </a:t>
            </a:r>
            <a:r>
              <a:rPr lang="en-US" sz="2300" b="1" dirty="0" err="1" smtClean="0"/>
              <a:t>diplobastic</a:t>
            </a:r>
            <a:r>
              <a:rPr lang="en-US" sz="2300" b="1" dirty="0" smtClean="0"/>
              <a:t> or </a:t>
            </a:r>
            <a:r>
              <a:rPr lang="en-US" sz="2300" b="1" dirty="0" err="1" smtClean="0"/>
              <a:t>triploblastic</a:t>
            </a:r>
            <a:r>
              <a:rPr lang="en-US" sz="2300" b="1" dirty="0" smtClean="0"/>
              <a:t>. </a:t>
            </a:r>
          </a:p>
          <a:p>
            <a:pPr algn="just">
              <a:buFont typeface="Wingdings" pitchFamily="2" charset="2"/>
              <a:buChar char="ü"/>
            </a:pPr>
            <a:endParaRPr lang="en-US" sz="2300" b="1" dirty="0" smtClean="0"/>
          </a:p>
          <a:p>
            <a:pPr algn="just">
              <a:buFont typeface="Wingdings" pitchFamily="2" charset="2"/>
              <a:buChar char="ü"/>
            </a:pPr>
            <a:r>
              <a:rPr lang="en-US" sz="2300" b="1" dirty="0" smtClean="0"/>
              <a:t>Oxygen is needed for metabolism. Nutrition is </a:t>
            </a:r>
            <a:r>
              <a:rPr lang="en-US" sz="2300" b="1" dirty="0" err="1" smtClean="0"/>
              <a:t>holozoic</a:t>
            </a:r>
            <a:r>
              <a:rPr lang="en-US" sz="2300" b="1" dirty="0" smtClean="0"/>
              <a:t> acquired by ingestion. Generally they have power of locomotion; few groups are sessile  and sedentary.  They have nervous system except sponges.    </a:t>
            </a:r>
          </a:p>
          <a:p>
            <a:pPr algn="just"/>
            <a:endParaRPr lang="en-US" sz="2300" b="1" dirty="0" smtClean="0"/>
          </a:p>
          <a:p>
            <a:pPr algn="just">
              <a:buFont typeface="Wingdings" pitchFamily="2" charset="2"/>
              <a:buChar char="ü"/>
            </a:pPr>
            <a:r>
              <a:rPr lang="en-US" sz="2300" b="1" dirty="0" smtClean="0"/>
              <a:t>About 34 phyla are placed under </a:t>
            </a:r>
            <a:r>
              <a:rPr lang="en-US" sz="2300" b="1" dirty="0" err="1" smtClean="0"/>
              <a:t>Kingodm</a:t>
            </a:r>
            <a:r>
              <a:rPr lang="en-US" sz="2300" b="1" dirty="0" smtClean="0"/>
              <a:t> </a:t>
            </a:r>
            <a:r>
              <a:rPr lang="en-US" sz="2300" b="1" dirty="0" err="1" smtClean="0"/>
              <a:t>Animalia</a:t>
            </a:r>
            <a:r>
              <a:rPr lang="en-US" sz="2300" b="1" dirty="0" smtClean="0"/>
              <a:t>. Examples are </a:t>
            </a:r>
            <a:r>
              <a:rPr lang="en-US" sz="2300" b="1" dirty="0" err="1" smtClean="0"/>
              <a:t>Porifera</a:t>
            </a:r>
            <a:r>
              <a:rPr lang="en-US" sz="2300" b="1" dirty="0" smtClean="0"/>
              <a:t>, </a:t>
            </a:r>
            <a:r>
              <a:rPr lang="en-US" sz="2300" b="1" dirty="0" err="1" smtClean="0"/>
              <a:t>Platyhelminthes</a:t>
            </a:r>
            <a:r>
              <a:rPr lang="en-US" sz="2300" b="1" dirty="0" smtClean="0"/>
              <a:t>, </a:t>
            </a:r>
            <a:r>
              <a:rPr lang="en-US" sz="2300" b="1" dirty="0" err="1" smtClean="0"/>
              <a:t>Mollusca</a:t>
            </a:r>
            <a:r>
              <a:rPr lang="en-US" sz="2300" b="1" dirty="0" smtClean="0"/>
              <a:t>, </a:t>
            </a:r>
            <a:r>
              <a:rPr lang="en-US" sz="2300" b="1" dirty="0" err="1" smtClean="0"/>
              <a:t>Chordata</a:t>
            </a:r>
            <a:r>
              <a:rPr lang="en-US" sz="2300" b="1"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dirty="0" smtClean="0"/>
              <a:t>1.1 Levels of Organization</a:t>
            </a:r>
          </a:p>
          <a:p>
            <a:endParaRPr lang="en-US" sz="2400" b="1" dirty="0" smtClean="0"/>
          </a:p>
          <a:p>
            <a:r>
              <a:rPr lang="en-US" sz="2400" b="1" dirty="0" smtClean="0"/>
              <a:t>c) </a:t>
            </a:r>
            <a:r>
              <a:rPr lang="en-US" sz="2400" b="1" dirty="0" err="1" smtClean="0"/>
              <a:t>Multicellularity</a:t>
            </a:r>
            <a:endParaRPr lang="en-US" sz="2400" b="1" dirty="0" smtClean="0"/>
          </a:p>
          <a:p>
            <a:r>
              <a:rPr lang="en-US" sz="2400" b="1" dirty="0" err="1" smtClean="0"/>
              <a:t>Multicellular</a:t>
            </a:r>
            <a:r>
              <a:rPr lang="en-US" sz="2400" b="1" dirty="0" smtClean="0"/>
              <a:t> organisms are made up of more than one cells. </a:t>
            </a:r>
          </a:p>
          <a:p>
            <a:r>
              <a:rPr lang="en-US" sz="2400" b="1" dirty="0" smtClean="0"/>
              <a:t>Example : All plants, animals and higher life forms are </a:t>
            </a:r>
            <a:r>
              <a:rPr lang="en-US" sz="2400" b="1" dirty="0" err="1" smtClean="0"/>
              <a:t>multicellular</a:t>
            </a:r>
            <a:r>
              <a:rPr lang="en-US" sz="2400" b="1" dirty="0" smtClean="0"/>
              <a:t> organisms. </a:t>
            </a:r>
          </a:p>
          <a:p>
            <a:r>
              <a:rPr lang="en-US" sz="2400" b="1" dirty="0" smtClean="0"/>
              <a:t>Benefits of </a:t>
            </a:r>
            <a:r>
              <a:rPr lang="en-US" sz="2400" b="1" dirty="0" err="1" smtClean="0"/>
              <a:t>multicellularity</a:t>
            </a:r>
            <a:endParaRPr lang="en-US" sz="2400" b="1" dirty="0" smtClean="0"/>
          </a:p>
          <a:p>
            <a:pPr marL="457200" indent="-457200">
              <a:buAutoNum type="arabicPeriod"/>
            </a:pPr>
            <a:r>
              <a:rPr lang="en-US" sz="2400" b="1" dirty="0" smtClean="0"/>
              <a:t>Bigger size of organism</a:t>
            </a:r>
          </a:p>
          <a:p>
            <a:pPr marL="457200" indent="-457200">
              <a:buAutoNum type="arabicPeriod"/>
            </a:pPr>
            <a:r>
              <a:rPr lang="en-US" sz="2400" b="1" dirty="0" smtClean="0"/>
              <a:t>Complexity and division of </a:t>
            </a:r>
            <a:r>
              <a:rPr lang="en-US" sz="2400" b="1" dirty="0" err="1" smtClean="0"/>
              <a:t>labour</a:t>
            </a:r>
            <a:r>
              <a:rPr lang="en-US" sz="2400" b="1" dirty="0" smtClean="0"/>
              <a:t> i.e. different types of cells perform different functions at a definite place in the body. </a:t>
            </a:r>
          </a:p>
          <a:p>
            <a:pPr marL="457200" indent="-457200">
              <a:buAutoNum type="arabicPeriod"/>
            </a:pPr>
            <a:r>
              <a:rPr lang="en-US" sz="2400" b="1" dirty="0" smtClean="0"/>
              <a:t>According to colonial theory, the metazoans are evolved from colonial flagellate or amoeboid protozoan. </a:t>
            </a:r>
          </a:p>
          <a:p>
            <a:pPr marL="457200" indent="-457200">
              <a:buAutoNum type="arabicPeriod"/>
            </a:pPr>
            <a:r>
              <a:rPr lang="en-US" sz="2400" b="1" dirty="0" smtClean="0"/>
              <a:t>According to colonial theory, the process of colonization leads to </a:t>
            </a:r>
            <a:r>
              <a:rPr lang="en-US" sz="2400" b="1" dirty="0" err="1" smtClean="0"/>
              <a:t>multicellularity</a:t>
            </a:r>
            <a:r>
              <a:rPr lang="en-US" sz="2400" b="1" dirty="0" smtClean="0"/>
              <a:t>.  The cells are differentiated into somatic cells and germ cells.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dirty="0" smtClean="0"/>
              <a:t>1.1 .3. Levels of Organization</a:t>
            </a:r>
          </a:p>
          <a:p>
            <a:r>
              <a:rPr lang="en-US" sz="2400" b="1" dirty="0" smtClean="0"/>
              <a:t>The </a:t>
            </a:r>
            <a:r>
              <a:rPr lang="en-US" sz="2400" b="1" dirty="0" err="1" smtClean="0"/>
              <a:t>multicellular</a:t>
            </a:r>
            <a:r>
              <a:rPr lang="en-US" sz="2400" b="1" dirty="0" smtClean="0"/>
              <a:t> organisms have various levels of organization in their body. </a:t>
            </a:r>
          </a:p>
          <a:p>
            <a:r>
              <a:rPr lang="en-US" sz="2400" b="1" dirty="0" smtClean="0"/>
              <a:t>Individual cells perform different functions and also work together. </a:t>
            </a:r>
          </a:p>
          <a:p>
            <a:r>
              <a:rPr lang="en-US" sz="2400" b="1" dirty="0" smtClean="0"/>
              <a:t>The cells are also dependent on each other. </a:t>
            </a:r>
          </a:p>
          <a:p>
            <a:r>
              <a:rPr lang="en-US" sz="2400" b="1" dirty="0" err="1" smtClean="0"/>
              <a:t>Multicellular</a:t>
            </a:r>
            <a:r>
              <a:rPr lang="en-US" sz="2400" b="1" dirty="0" smtClean="0"/>
              <a:t> organisms have following 5 levels of organization </a:t>
            </a:r>
          </a:p>
          <a:p>
            <a:endParaRPr lang="en-US" sz="2400" b="1" dirty="0" smtClean="0"/>
          </a:p>
          <a:p>
            <a:r>
              <a:rPr lang="en-US" sz="2400" b="1" dirty="0" smtClean="0"/>
              <a:t>Cells                 Tissues                   Organs                   Organ systems </a:t>
            </a:r>
          </a:p>
          <a:p>
            <a:endParaRPr lang="en-US" sz="2400" b="1" dirty="0" smtClean="0"/>
          </a:p>
          <a:p>
            <a:endParaRPr lang="en-US" sz="2400" b="1" dirty="0" smtClean="0"/>
          </a:p>
          <a:p>
            <a:r>
              <a:rPr lang="en-US" sz="2400" b="1" dirty="0" smtClean="0"/>
              <a:t>							Organisms </a:t>
            </a:r>
          </a:p>
          <a:p>
            <a:r>
              <a:rPr lang="en-US" sz="2400" b="1" dirty="0" smtClean="0"/>
              <a:t>Different organisms exhibit following levels of organization </a:t>
            </a:r>
          </a:p>
          <a:p>
            <a:r>
              <a:rPr lang="en-US" sz="2400" b="1" dirty="0" smtClean="0"/>
              <a:t>1. </a:t>
            </a:r>
            <a:r>
              <a:rPr lang="en-US" sz="2400" b="1" dirty="0" err="1" smtClean="0"/>
              <a:t>Acellular</a:t>
            </a:r>
            <a:r>
              <a:rPr lang="en-US" sz="2400" b="1" dirty="0" smtClean="0"/>
              <a:t> 2. Cellular 3. Tissue 4. Organ</a:t>
            </a:r>
          </a:p>
          <a:p>
            <a:r>
              <a:rPr lang="en-US" sz="2400" b="1" dirty="0" smtClean="0"/>
              <a:t> 5. Organ system </a:t>
            </a:r>
          </a:p>
        </p:txBody>
      </p:sp>
      <p:cxnSp>
        <p:nvCxnSpPr>
          <p:cNvPr id="6" name="Straight Arrow Connector 5"/>
          <p:cNvCxnSpPr/>
          <p:nvPr/>
        </p:nvCxnSpPr>
        <p:spPr>
          <a:xfrm>
            <a:off x="3200400" y="35052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066800" y="35052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334000" y="3505200"/>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6934200" y="4114800"/>
            <a:ext cx="7635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57200" indent="-457200">
              <a:buAutoNum type="arabicPeriod"/>
            </a:pPr>
            <a:r>
              <a:rPr lang="en-US" sz="2400" b="1" dirty="0" err="1" smtClean="0"/>
              <a:t>Acellular</a:t>
            </a:r>
            <a:r>
              <a:rPr lang="en-US" sz="2400" b="1" dirty="0" smtClean="0"/>
              <a:t> </a:t>
            </a:r>
          </a:p>
          <a:p>
            <a:pPr marL="457200" indent="-457200" algn="just">
              <a:buFont typeface="Arial" pitchFamily="34" charset="0"/>
              <a:buChar char="•"/>
            </a:pPr>
            <a:r>
              <a:rPr lang="en-US" sz="2400" b="1" dirty="0" smtClean="0"/>
              <a:t>They do not contain any cell membrane,  cytoplasm and cell organelles. It is seen in viruses, </a:t>
            </a:r>
            <a:r>
              <a:rPr lang="en-US" sz="2400" b="1" dirty="0" err="1" smtClean="0"/>
              <a:t>viroids</a:t>
            </a:r>
            <a:r>
              <a:rPr lang="en-US" sz="2400" b="1" dirty="0" smtClean="0"/>
              <a:t>, </a:t>
            </a:r>
            <a:r>
              <a:rPr lang="en-US" sz="2400" b="1" dirty="0" err="1" smtClean="0"/>
              <a:t>plamids</a:t>
            </a:r>
            <a:r>
              <a:rPr lang="en-US" sz="2400" b="1" dirty="0" smtClean="0"/>
              <a:t>, </a:t>
            </a:r>
            <a:r>
              <a:rPr lang="en-US" sz="2400" b="1" dirty="0" err="1" smtClean="0"/>
              <a:t>phagmids</a:t>
            </a:r>
            <a:r>
              <a:rPr lang="en-US" sz="2400" b="1" dirty="0" smtClean="0"/>
              <a:t>, </a:t>
            </a:r>
            <a:r>
              <a:rPr lang="en-US" sz="2400" b="1" dirty="0" err="1" smtClean="0"/>
              <a:t>cosmids</a:t>
            </a:r>
            <a:r>
              <a:rPr lang="en-US" sz="2400" b="1" dirty="0" smtClean="0"/>
              <a:t>, </a:t>
            </a:r>
            <a:r>
              <a:rPr lang="en-US" sz="2400" b="1" dirty="0" err="1" smtClean="0"/>
              <a:t>transposons</a:t>
            </a:r>
            <a:r>
              <a:rPr lang="en-US" sz="2400" b="1" dirty="0" smtClean="0"/>
              <a:t> and </a:t>
            </a:r>
            <a:r>
              <a:rPr lang="en-US" sz="2400" b="1" dirty="0" err="1" smtClean="0"/>
              <a:t>prions</a:t>
            </a:r>
            <a:r>
              <a:rPr lang="en-US" sz="2400" b="1" dirty="0" smtClean="0"/>
              <a:t>. </a:t>
            </a:r>
          </a:p>
          <a:p>
            <a:pPr marL="457200" indent="-457200" algn="just">
              <a:buFont typeface="Arial" pitchFamily="34" charset="0"/>
              <a:buChar char="•"/>
            </a:pPr>
            <a:r>
              <a:rPr lang="en-US" sz="2400" b="1" dirty="0" smtClean="0"/>
              <a:t>They do not reproduce or replicate on their own. They are completely depend on host for reproduction and lack enzymes for energy production. They can not grow, develop or metabolize. They possess either DNA or RNA , not both as in the living cells. They utilize </a:t>
            </a:r>
            <a:r>
              <a:rPr lang="en-US" sz="2400" b="1" dirty="0" err="1" smtClean="0"/>
              <a:t>ribosomes</a:t>
            </a:r>
            <a:r>
              <a:rPr lang="en-US" sz="2400" b="1" dirty="0" smtClean="0"/>
              <a:t> and enzymes of host.  </a:t>
            </a:r>
          </a:p>
        </p:txBody>
      </p:sp>
      <p:sp>
        <p:nvSpPr>
          <p:cNvPr id="17410" name="AutoShape 2" descr="Image result for vir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2" name="AutoShape 4" descr="Image result for vir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4" name="AutoShape 6" descr="Image result for vir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60016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57200" indent="-457200"/>
            <a:r>
              <a:rPr lang="en-US" sz="2400" b="1" dirty="0" smtClean="0"/>
              <a:t>2</a:t>
            </a:r>
            <a:r>
              <a:rPr lang="en-US" sz="2400" b="1" dirty="0" smtClean="0">
                <a:solidFill>
                  <a:srgbClr val="7030A0"/>
                </a:solidFill>
              </a:rPr>
              <a:t>. Cellular </a:t>
            </a:r>
          </a:p>
          <a:p>
            <a:pPr marL="457200" indent="-457200">
              <a:buFont typeface="Arial" pitchFamily="34" charset="0"/>
              <a:buChar char="•"/>
            </a:pPr>
            <a:r>
              <a:rPr lang="en-US" sz="2400" b="1" dirty="0" smtClean="0">
                <a:solidFill>
                  <a:srgbClr val="7030A0"/>
                </a:solidFill>
              </a:rPr>
              <a:t>According to cell theory (1839) , all living organisms are composed of one or more cells. </a:t>
            </a:r>
          </a:p>
          <a:p>
            <a:pPr marL="457200" indent="-457200">
              <a:buFont typeface="Arial" pitchFamily="34" charset="0"/>
              <a:buChar char="•"/>
            </a:pPr>
            <a:r>
              <a:rPr lang="en-US" sz="2400" b="1" dirty="0" smtClean="0">
                <a:solidFill>
                  <a:srgbClr val="7030A0"/>
                </a:solidFill>
              </a:rPr>
              <a:t>Cell is a basic unit of structure and function of living beings. </a:t>
            </a:r>
          </a:p>
          <a:p>
            <a:pPr marL="457200" indent="-457200">
              <a:buFont typeface="Arial" pitchFamily="34" charset="0"/>
              <a:buChar char="•"/>
            </a:pPr>
            <a:endParaRPr lang="en-US" sz="2400" b="1" dirty="0" smtClean="0">
              <a:solidFill>
                <a:srgbClr val="7030A0"/>
              </a:solidFill>
            </a:endParaRPr>
          </a:p>
          <a:p>
            <a:pPr marL="457200" indent="-457200">
              <a:buFont typeface="Arial" pitchFamily="34" charset="0"/>
              <a:buChar char="•"/>
            </a:pPr>
            <a:r>
              <a:rPr lang="en-US" sz="2400" b="1" dirty="0" smtClean="0">
                <a:solidFill>
                  <a:srgbClr val="7030A0"/>
                </a:solidFill>
              </a:rPr>
              <a:t>A lowest level of organization in the </a:t>
            </a:r>
            <a:r>
              <a:rPr lang="en-US" sz="2400" b="1" dirty="0" err="1" smtClean="0">
                <a:solidFill>
                  <a:srgbClr val="7030A0"/>
                </a:solidFill>
              </a:rPr>
              <a:t>metzoans</a:t>
            </a:r>
            <a:r>
              <a:rPr lang="en-US" sz="2400" b="1" dirty="0" smtClean="0">
                <a:solidFill>
                  <a:srgbClr val="7030A0"/>
                </a:solidFill>
              </a:rPr>
              <a:t> is cellular grade of organization. It is seen in sponges. </a:t>
            </a:r>
          </a:p>
          <a:p>
            <a:pPr marL="457200" indent="-457200">
              <a:buFont typeface="Arial" pitchFamily="34" charset="0"/>
              <a:buChar char="•"/>
            </a:pPr>
            <a:endParaRPr lang="en-US" sz="2400" b="1" dirty="0" smtClean="0"/>
          </a:p>
          <a:p>
            <a:pPr marL="457200" indent="-457200">
              <a:buFont typeface="Arial" pitchFamily="34" charset="0"/>
              <a:buChar char="•"/>
            </a:pPr>
            <a:r>
              <a:rPr lang="en-US" sz="2400" b="1" dirty="0" smtClean="0">
                <a:solidFill>
                  <a:srgbClr val="C00000"/>
                </a:solidFill>
              </a:rPr>
              <a:t>Individual cells differentiate during development to perform special functions but not associated to perform collective function. </a:t>
            </a:r>
          </a:p>
          <a:p>
            <a:pPr marL="457200" indent="-457200">
              <a:buFont typeface="Arial" pitchFamily="34" charset="0"/>
              <a:buChar char="•"/>
            </a:pPr>
            <a:r>
              <a:rPr lang="en-US" sz="2400" b="1" dirty="0" smtClean="0">
                <a:solidFill>
                  <a:srgbClr val="C00000"/>
                </a:solidFill>
              </a:rPr>
              <a:t>They are different types of cells exhibiting division  of </a:t>
            </a:r>
            <a:r>
              <a:rPr lang="en-US" sz="2400" b="1" dirty="0" err="1" smtClean="0">
                <a:solidFill>
                  <a:srgbClr val="C00000"/>
                </a:solidFill>
              </a:rPr>
              <a:t>labour</a:t>
            </a:r>
            <a:r>
              <a:rPr lang="en-US" sz="2400" b="1" dirty="0" smtClean="0">
                <a:solidFill>
                  <a:srgbClr val="C00000"/>
                </a:solidFill>
              </a:rPr>
              <a:t> </a:t>
            </a:r>
          </a:p>
          <a:p>
            <a:pPr marL="457200" indent="-457200"/>
            <a:r>
              <a:rPr lang="en-US" sz="2400" b="1" dirty="0" smtClean="0">
                <a:solidFill>
                  <a:srgbClr val="C00000"/>
                </a:solidFill>
              </a:rPr>
              <a:t>Examples: </a:t>
            </a:r>
            <a:r>
              <a:rPr lang="en-US" sz="2400" b="1" dirty="0" err="1" smtClean="0">
                <a:solidFill>
                  <a:srgbClr val="C00000"/>
                </a:solidFill>
              </a:rPr>
              <a:t>Pinacocytes</a:t>
            </a:r>
            <a:r>
              <a:rPr lang="en-US" sz="2400" b="1" dirty="0" smtClean="0">
                <a:solidFill>
                  <a:srgbClr val="C00000"/>
                </a:solidFill>
              </a:rPr>
              <a:t>, </a:t>
            </a:r>
            <a:r>
              <a:rPr lang="en-US" sz="2400" b="1" dirty="0" err="1" smtClean="0">
                <a:solidFill>
                  <a:srgbClr val="C00000"/>
                </a:solidFill>
              </a:rPr>
              <a:t>Choanocytes</a:t>
            </a:r>
            <a:r>
              <a:rPr lang="en-US" sz="2400" b="1" dirty="0" smtClean="0">
                <a:solidFill>
                  <a:srgbClr val="C00000"/>
                </a:solidFill>
              </a:rPr>
              <a:t>, </a:t>
            </a:r>
            <a:r>
              <a:rPr lang="en-US" sz="2400" b="1" dirty="0" err="1" smtClean="0">
                <a:solidFill>
                  <a:srgbClr val="C00000"/>
                </a:solidFill>
              </a:rPr>
              <a:t>Porocytes</a:t>
            </a:r>
            <a:r>
              <a:rPr lang="en-US" sz="2400" b="1" dirty="0" smtClean="0">
                <a:solidFill>
                  <a:srgbClr val="C00000"/>
                </a:solidFill>
              </a:rPr>
              <a:t>, </a:t>
            </a:r>
            <a:r>
              <a:rPr lang="en-US" sz="2400" b="1" dirty="0" err="1" smtClean="0">
                <a:solidFill>
                  <a:srgbClr val="C00000"/>
                </a:solidFill>
              </a:rPr>
              <a:t>Scleroblasts</a:t>
            </a:r>
            <a:r>
              <a:rPr lang="en-US" sz="2400" b="1" dirty="0" smtClean="0">
                <a:solidFill>
                  <a:srgbClr val="C00000"/>
                </a:solidFill>
              </a:rPr>
              <a:t> etc. </a:t>
            </a:r>
          </a:p>
          <a:p>
            <a:pPr marL="457200" indent="-457200">
              <a:buFont typeface="Arial" pitchFamily="34" charset="0"/>
              <a:buChar char="•"/>
            </a:pPr>
            <a:endParaRPr lang="en-US" sz="2400" b="1" dirty="0" smtClean="0">
              <a:solidFill>
                <a:srgbClr val="C00000"/>
              </a:solidFill>
            </a:endParaRPr>
          </a:p>
          <a:p>
            <a:pPr marL="457200" indent="-457200">
              <a:buFont typeface="Arial" pitchFamily="34" charset="0"/>
              <a:buChar char="•"/>
            </a:pPr>
            <a:r>
              <a:rPr lang="en-US" sz="2400" b="1" dirty="0" smtClean="0">
                <a:solidFill>
                  <a:srgbClr val="C00000"/>
                </a:solidFill>
              </a:rPr>
              <a:t>Cells serve specific function within the </a:t>
            </a:r>
            <a:r>
              <a:rPr lang="en-US" sz="2400" b="1" dirty="0" err="1" smtClean="0">
                <a:solidFill>
                  <a:srgbClr val="C00000"/>
                </a:solidFill>
              </a:rPr>
              <a:t>multicellular</a:t>
            </a:r>
            <a:r>
              <a:rPr lang="en-US" sz="2400" b="1" dirty="0" smtClean="0">
                <a:solidFill>
                  <a:srgbClr val="C00000"/>
                </a:solidFill>
              </a:rPr>
              <a:t> organism such RBCs, WBCs, Neuron cells, Bone Cells etc.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534400" cy="60016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indent="-457200"/>
            <a:r>
              <a:rPr lang="en-US" sz="2400" b="1" dirty="0" smtClean="0"/>
              <a:t>3. </a:t>
            </a:r>
            <a:r>
              <a:rPr lang="en-US" sz="2400" b="1" dirty="0" smtClean="0">
                <a:solidFill>
                  <a:srgbClr val="FF0000"/>
                </a:solidFill>
              </a:rPr>
              <a:t>Tissue Level</a:t>
            </a:r>
          </a:p>
          <a:p>
            <a:pPr marL="457200" indent="-457200">
              <a:buFont typeface="Arial" pitchFamily="34" charset="0"/>
              <a:buChar char="•"/>
            </a:pPr>
            <a:r>
              <a:rPr lang="en-US" sz="2400" b="1" dirty="0" smtClean="0">
                <a:solidFill>
                  <a:srgbClr val="FF0000"/>
                </a:solidFill>
              </a:rPr>
              <a:t>Tissue is made up of cells that are similar in structure and function. </a:t>
            </a:r>
          </a:p>
          <a:p>
            <a:pPr marL="457200" indent="-457200">
              <a:buFont typeface="Arial" pitchFamily="34" charset="0"/>
              <a:buChar char="•"/>
            </a:pPr>
            <a:r>
              <a:rPr lang="en-US" sz="2400" b="1" dirty="0" smtClean="0">
                <a:solidFill>
                  <a:srgbClr val="FF0000"/>
                </a:solidFill>
              </a:rPr>
              <a:t>They work together to perform specific activity. </a:t>
            </a:r>
          </a:p>
          <a:p>
            <a:pPr marL="457200" indent="-457200">
              <a:buFont typeface="Arial" pitchFamily="34" charset="0"/>
              <a:buChar char="•"/>
            </a:pPr>
            <a:r>
              <a:rPr lang="en-US" sz="2400" b="1" dirty="0" smtClean="0">
                <a:solidFill>
                  <a:srgbClr val="FF0000"/>
                </a:solidFill>
              </a:rPr>
              <a:t>Example : Connective tissue, muscle and nerve tissue </a:t>
            </a:r>
          </a:p>
          <a:p>
            <a:pPr marL="457200" indent="-457200">
              <a:buFont typeface="Arial" pitchFamily="34" charset="0"/>
              <a:buChar char="•"/>
            </a:pPr>
            <a:r>
              <a:rPr lang="en-US" sz="2400" b="1" dirty="0" smtClean="0">
                <a:solidFill>
                  <a:srgbClr val="FF0000"/>
                </a:solidFill>
              </a:rPr>
              <a:t>Humans have four basic tissues viz. connective, epithelial, muscle and nerve tissue. </a:t>
            </a:r>
          </a:p>
          <a:p>
            <a:pPr marL="457200" indent="-457200">
              <a:buFont typeface="Arial" pitchFamily="34" charset="0"/>
              <a:buChar char="•"/>
            </a:pPr>
            <a:r>
              <a:rPr lang="en-US" sz="2400" b="1" dirty="0" smtClean="0">
                <a:solidFill>
                  <a:srgbClr val="FF0000"/>
                </a:solidFill>
              </a:rPr>
              <a:t>These different cell types form specialized tissue. </a:t>
            </a:r>
          </a:p>
          <a:p>
            <a:pPr marL="457200" indent="-457200"/>
            <a:r>
              <a:rPr lang="en-US" sz="2400" b="1" dirty="0" smtClean="0">
                <a:solidFill>
                  <a:srgbClr val="FF0000"/>
                </a:solidFill>
              </a:rPr>
              <a:t>Example : The first true metazoan phylum of tissue grade organization is </a:t>
            </a:r>
            <a:r>
              <a:rPr lang="en-US" sz="2400" b="1" dirty="0" err="1" smtClean="0">
                <a:solidFill>
                  <a:srgbClr val="FF0000"/>
                </a:solidFill>
              </a:rPr>
              <a:t>Cnidaria</a:t>
            </a:r>
            <a:r>
              <a:rPr lang="en-US" sz="2400" b="1" dirty="0" smtClean="0">
                <a:solidFill>
                  <a:srgbClr val="FF0000"/>
                </a:solidFill>
              </a:rPr>
              <a:t> or </a:t>
            </a:r>
            <a:r>
              <a:rPr lang="en-US" sz="2400" b="1" dirty="0" err="1" smtClean="0">
                <a:solidFill>
                  <a:srgbClr val="FF0000"/>
                </a:solidFill>
              </a:rPr>
              <a:t>Coelenterata</a:t>
            </a:r>
            <a:r>
              <a:rPr lang="en-US" sz="2400" b="1" dirty="0" smtClean="0">
                <a:solidFill>
                  <a:srgbClr val="FF0000"/>
                </a:solidFill>
              </a:rPr>
              <a:t>. </a:t>
            </a:r>
          </a:p>
          <a:p>
            <a:pPr marL="457200" indent="-457200"/>
            <a:endParaRPr lang="en-US" sz="2400" b="1" dirty="0" smtClean="0">
              <a:solidFill>
                <a:srgbClr val="7030A0"/>
              </a:solidFill>
            </a:endParaRPr>
          </a:p>
          <a:p>
            <a:pPr marL="457200" indent="-457200" algn="just">
              <a:buFont typeface="Arial" pitchFamily="34" charset="0"/>
              <a:buChar char="•"/>
            </a:pPr>
            <a:r>
              <a:rPr lang="en-US" sz="2400" b="1" dirty="0" smtClean="0">
                <a:solidFill>
                  <a:srgbClr val="7030A0"/>
                </a:solidFill>
              </a:rPr>
              <a:t>The cells performing similar functions are highly coordinated and are aggregated into tissues. </a:t>
            </a:r>
          </a:p>
          <a:p>
            <a:pPr marL="457200" indent="-457200" algn="just">
              <a:buFont typeface="Arial" pitchFamily="34" charset="0"/>
              <a:buChar char="•"/>
            </a:pPr>
            <a:r>
              <a:rPr lang="en-US" sz="2400" b="1" dirty="0" smtClean="0">
                <a:solidFill>
                  <a:srgbClr val="7030A0"/>
                </a:solidFill>
              </a:rPr>
              <a:t>The functions of different tissues is also coordinated. </a:t>
            </a:r>
          </a:p>
          <a:p>
            <a:pPr marL="457200" indent="-457200" algn="just">
              <a:buFont typeface="Arial" pitchFamily="34" charset="0"/>
              <a:buChar char="•"/>
            </a:pPr>
            <a:r>
              <a:rPr lang="en-US" sz="2400" b="1" dirty="0" smtClean="0">
                <a:solidFill>
                  <a:srgbClr val="7030A0"/>
                </a:solidFill>
              </a:rPr>
              <a:t>They posses network of nerves. They transmit impulse and maintain coordination.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990600"/>
            <a:ext cx="8534400" cy="34163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r>
              <a:rPr lang="en-US" sz="2400" b="1" dirty="0" smtClean="0"/>
              <a:t>4. Organ Level </a:t>
            </a:r>
          </a:p>
          <a:p>
            <a:pPr marL="457200" indent="-457200"/>
            <a:endParaRPr lang="en-US" sz="2400" b="1" dirty="0" smtClean="0"/>
          </a:p>
          <a:p>
            <a:pPr marL="457200" indent="-457200">
              <a:buFont typeface="Arial" pitchFamily="34" charset="0"/>
              <a:buChar char="•"/>
            </a:pPr>
            <a:r>
              <a:rPr lang="en-US" sz="2400" b="1" dirty="0" smtClean="0"/>
              <a:t>Organ is grouped of two or more tissues. </a:t>
            </a:r>
          </a:p>
          <a:p>
            <a:pPr marL="457200" indent="-457200">
              <a:buFont typeface="Arial" pitchFamily="34" charset="0"/>
              <a:buChar char="•"/>
            </a:pPr>
            <a:r>
              <a:rPr lang="en-US" sz="2400" b="1" dirty="0" smtClean="0"/>
              <a:t>They perform specific function for the organism such as heart, brain, skin etc. </a:t>
            </a:r>
          </a:p>
          <a:p>
            <a:pPr marL="457200" indent="-457200">
              <a:buFont typeface="Arial" pitchFamily="34" charset="0"/>
              <a:buChar char="•"/>
            </a:pPr>
            <a:r>
              <a:rPr lang="en-US" sz="2400" b="1" dirty="0" err="1" smtClean="0">
                <a:solidFill>
                  <a:schemeClr val="tx1"/>
                </a:solidFill>
              </a:rPr>
              <a:t>Platyhelmiinthes</a:t>
            </a:r>
            <a:r>
              <a:rPr lang="en-US" sz="2400" b="1" dirty="0" smtClean="0">
                <a:solidFill>
                  <a:schemeClr val="tx1"/>
                </a:solidFill>
              </a:rPr>
              <a:t> are the first which show the organ level of organization.</a:t>
            </a:r>
            <a:r>
              <a:rPr lang="en-US" sz="2400" b="1" dirty="0" smtClean="0">
                <a:solidFill>
                  <a:srgbClr val="FF0000"/>
                </a:solidFill>
              </a:rPr>
              <a:t>  </a:t>
            </a:r>
          </a:p>
          <a:p>
            <a:pPr marL="457200" indent="-457200">
              <a:buFont typeface="Arial" pitchFamily="34" charset="0"/>
              <a:buChar char="•"/>
            </a:pPr>
            <a:r>
              <a:rPr lang="en-US" sz="2400" b="1" dirty="0" err="1" smtClean="0">
                <a:solidFill>
                  <a:schemeClr val="tx1"/>
                </a:solidFill>
              </a:rPr>
              <a:t>Platyhelminthes</a:t>
            </a:r>
            <a:r>
              <a:rPr lang="en-US" sz="2400" b="1" dirty="0" smtClean="0">
                <a:solidFill>
                  <a:schemeClr val="tx1"/>
                </a:solidFill>
              </a:rPr>
              <a:t> are </a:t>
            </a:r>
            <a:r>
              <a:rPr lang="en-US" sz="2400" b="1" dirty="0" err="1" smtClean="0">
                <a:solidFill>
                  <a:schemeClr val="tx1"/>
                </a:solidFill>
              </a:rPr>
              <a:t>triplobastic</a:t>
            </a:r>
            <a:r>
              <a:rPr lang="en-US" sz="2400" b="1" dirty="0" smtClean="0">
                <a:solidFill>
                  <a:schemeClr val="tx1"/>
                </a:solidFill>
              </a:rPr>
              <a:t> animals as they show three layers viz. ectoderm, mesoderm and endoderm.</a:t>
            </a:r>
            <a:r>
              <a:rPr lang="en-US" sz="2400" b="1" dirty="0" smtClean="0">
                <a:solidFill>
                  <a:srgbClr val="FF0000"/>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TotalTime>
  <Words>2835</Words>
  <Application>Microsoft Office PowerPoint</Application>
  <PresentationFormat>On-screen Show (4:3)</PresentationFormat>
  <Paragraphs>326</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offcie</dc:creator>
  <cp:lastModifiedBy>ADMIN</cp:lastModifiedBy>
  <cp:revision>62</cp:revision>
  <dcterms:created xsi:type="dcterms:W3CDTF">2006-08-16T00:00:00Z</dcterms:created>
  <dcterms:modified xsi:type="dcterms:W3CDTF">2022-12-02T05:04:30Z</dcterms:modified>
</cp:coreProperties>
</file>